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7"/>
  </p:notesMasterIdLst>
  <p:sldIdLst>
    <p:sldId id="266" r:id="rId5"/>
    <p:sldId id="271" r:id="rId6"/>
    <p:sldId id="272" r:id="rId7"/>
    <p:sldId id="273" r:id="rId8"/>
    <p:sldId id="274" r:id="rId9"/>
    <p:sldId id="275" r:id="rId10"/>
    <p:sldId id="276" r:id="rId11"/>
    <p:sldId id="277" r:id="rId12"/>
    <p:sldId id="278" r:id="rId13"/>
    <p:sldId id="279" r:id="rId14"/>
    <p:sldId id="280" r:id="rId15"/>
    <p:sldId id="28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2" d="100"/>
          <a:sy n="82" d="100"/>
        </p:scale>
        <p:origin x="67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B15086-06BC-4F78-B508-4E1F94CCB86B}" type="datetimeFigureOut">
              <a:rPr lang="en-US" smtClean="0"/>
              <a:t>12/8/2023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D4AFE6-52F8-436F-9DAC-607E2BE5A99D}" type="slidenum">
              <a:rPr lang="en-US" smtClean="0"/>
              <a:t>‹#›</a:t>
            </a:fld>
            <a:endParaRPr lang="en-US" dirty="0"/>
          </a:p>
        </p:txBody>
      </p:sp>
    </p:spTree>
    <p:extLst>
      <p:ext uri="{BB962C8B-B14F-4D97-AF65-F5344CB8AC3E}">
        <p14:creationId xmlns:p14="http://schemas.microsoft.com/office/powerpoint/2010/main" val="363563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1DA85BB-8327-437A-900F-6A3DB7A5ABC9}"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6973878A-9A6C-446F-AE2D-FA0E8037C59B}" type="datetime1">
              <a:rPr lang="en-US" smtClean="0"/>
              <a:t>12/8/2023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FCC5687-D9F1-45E2-A621-A964456C9C51}"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AD05D98-6779-42E9-AA36-C6D6C2CA339B}"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414117-4E55-454A-B008-5B316A3C4A1E}"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D685336-EDD6-4B11-BDCB-D9716D9D0CAD}"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D90B30B-3EA6-4689-8E7C-D798375DFD60}"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5E6C6-E680-4C09-9A82-6D6D4A458B45}"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F7BBFA-E374-465F-B18D-F6CE71921593}"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6FA0BC-E7BB-4D55-8710-E8474A66771E}"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958A1C5-682A-4617-9A91-5759A79A935B}" type="datetime1">
              <a:rPr lang="en-US" smtClean="0"/>
              <a:t>12/8/2023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EFD0D0-99D2-4A10-AC62-6E2E6CF7A9EE}" type="datetime1">
              <a:rPr lang="en-US" smtClean="0"/>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8F7DEDF-EB2B-4F7F-B2DF-97C28C8FCBC9}" type="datetime1">
              <a:rPr lang="en-US" smtClean="0"/>
              <a:t>12/8/2023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B780351-56D7-412F-9F2E-17819DF3B01D}" type="datetime1">
              <a:rPr lang="en-US" smtClean="0"/>
              <a:t>12/8/2023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8F068B-C601-4124-944A-AED7D3FD7517}" type="datetime1">
              <a:rPr lang="en-US" smtClean="0"/>
              <a:t>12/8/2023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46F7A73-7818-460B-8F62-87CD8A1DAD1A}" type="datetime1">
              <a:rPr lang="en-US" smtClean="0"/>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6CF8665-A302-4073-9097-DCE6BA8A5D14}" type="datetime1">
              <a:rPr lang="en-US" smtClean="0"/>
              <a:t>12/8/2023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8D89FA6-8D64-42DE-8A02-4A6662349BFD}" type="datetime1">
              <a:rPr lang="en-US" smtClean="0"/>
              <a:t>12/8/2023</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7990"/>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404446" y="1231743"/>
            <a:ext cx="9467728" cy="1380392"/>
          </a:xfrm>
        </p:spPr>
        <p:txBody>
          <a:bodyPr>
            <a:normAutofit/>
          </a:bodyPr>
          <a:lstStyle/>
          <a:p>
            <a:r>
              <a:rPr lang="en-US" b="1" dirty="0"/>
              <a:t>Travel Data Analysis report</a:t>
            </a:r>
          </a:p>
        </p:txBody>
      </p:sp>
      <p:sp>
        <p:nvSpPr>
          <p:cNvPr id="3" name="Subtitle 2">
            <a:extLst>
              <a:ext uri="{FF2B5EF4-FFF2-40B4-BE49-F238E27FC236}">
                <a16:creationId xmlns:a16="http://schemas.microsoft.com/office/drawing/2014/main" id="{150012D5-B732-49FA-8D2C-A5C52B3641FB}"/>
              </a:ext>
            </a:extLst>
          </p:cNvPr>
          <p:cNvSpPr>
            <a:spLocks noGrp="1"/>
          </p:cNvSpPr>
          <p:nvPr>
            <p:ph type="subTitle" idx="1"/>
          </p:nvPr>
        </p:nvSpPr>
        <p:spPr>
          <a:xfrm>
            <a:off x="4031150" y="3141766"/>
            <a:ext cx="3659188" cy="1104100"/>
          </a:xfrm>
        </p:spPr>
        <p:txBody>
          <a:bodyPr>
            <a:normAutofit/>
          </a:bodyPr>
          <a:lstStyle/>
          <a:p>
            <a:pPr algn="ctr"/>
            <a:r>
              <a:rPr lang="en-US" dirty="0">
                <a:solidFill>
                  <a:schemeClr val="tx1"/>
                </a:solidFill>
              </a:rPr>
              <a:t>Mohammad Tippu Sohail</a:t>
            </a:r>
          </a:p>
          <a:p>
            <a:pPr algn="ctr"/>
            <a:r>
              <a:rPr lang="en-US" dirty="0">
                <a:solidFill>
                  <a:schemeClr val="tx1"/>
                </a:solidFill>
              </a:rPr>
              <a:t>Mohammad Salman</a:t>
            </a:r>
          </a:p>
        </p:txBody>
      </p:sp>
    </p:spTree>
    <p:extLst>
      <p:ext uri="{BB962C8B-B14F-4D97-AF65-F5344CB8AC3E}">
        <p14:creationId xmlns:p14="http://schemas.microsoft.com/office/powerpoint/2010/main" val="38573100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2743E-99B6-428B-9397-B63867F61AF1}"/>
              </a:ext>
            </a:extLst>
          </p:cNvPr>
          <p:cNvSpPr>
            <a:spLocks noGrp="1"/>
          </p:cNvSpPr>
          <p:nvPr>
            <p:ph type="title"/>
          </p:nvPr>
        </p:nvSpPr>
        <p:spPr>
          <a:xfrm>
            <a:off x="291643" y="0"/>
            <a:ext cx="10552820" cy="1507067"/>
          </a:xfrm>
        </p:spPr>
        <p:txBody>
          <a:bodyPr/>
          <a:lstStyle/>
          <a:p>
            <a:r>
              <a:rPr lang="en-US" b="1" dirty="0"/>
              <a:t>RELATION BETWEEN QUALITY VS PRICE:</a:t>
            </a:r>
            <a:endParaRPr lang="en-IN" dirty="0"/>
          </a:p>
        </p:txBody>
      </p:sp>
      <p:pic>
        <p:nvPicPr>
          <p:cNvPr id="6" name="Content Placeholder 4">
            <a:extLst>
              <a:ext uri="{FF2B5EF4-FFF2-40B4-BE49-F238E27FC236}">
                <a16:creationId xmlns:a16="http://schemas.microsoft.com/office/drawing/2014/main" id="{C81D3FCF-C76C-C548-93E5-9105D769279D}"/>
              </a:ext>
            </a:extLst>
          </p:cNvPr>
          <p:cNvPicPr>
            <a:picLocks noGrp="1" noChangeAspect="1"/>
          </p:cNvPicPr>
          <p:nvPr>
            <p:ph idx="1"/>
          </p:nvPr>
        </p:nvPicPr>
        <p:blipFill>
          <a:blip r:embed="rId2"/>
          <a:stretch>
            <a:fillRect/>
          </a:stretch>
        </p:blipFill>
        <p:spPr>
          <a:xfrm>
            <a:off x="5604223" y="1660319"/>
            <a:ext cx="5915972" cy="4554695"/>
          </a:xfrm>
        </p:spPr>
      </p:pic>
      <p:sp>
        <p:nvSpPr>
          <p:cNvPr id="7" name="TextBox 6">
            <a:extLst>
              <a:ext uri="{FF2B5EF4-FFF2-40B4-BE49-F238E27FC236}">
                <a16:creationId xmlns:a16="http://schemas.microsoft.com/office/drawing/2014/main" id="{7ACE2CEF-AE53-55F6-AF3C-E8A9995D3757}"/>
              </a:ext>
            </a:extLst>
          </p:cNvPr>
          <p:cNvSpPr txBox="1"/>
          <p:nvPr/>
        </p:nvSpPr>
        <p:spPr>
          <a:xfrm>
            <a:off x="671805" y="1507067"/>
            <a:ext cx="4105469" cy="503330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400" b="0" i="0" dirty="0">
                <a:effectLst/>
                <a:latin typeface="Times New Roman" panose="02020603050405020304" pitchFamily="18" charset="0"/>
                <a:cs typeface="Times New Roman" panose="02020603050405020304" pitchFamily="18" charset="0"/>
              </a:rPr>
              <a:t>Some of worst performing hotels are as </a:t>
            </a:r>
          </a:p>
          <a:p>
            <a:pPr marL="342900" indent="-342900">
              <a:lnSpc>
                <a:spcPct val="150000"/>
              </a:lnSpc>
              <a:buFont typeface="+mj-lt"/>
              <a:buAutoNum type="arabicPeriod"/>
            </a:pPr>
            <a:r>
              <a:rPr lang="en-US" sz="1400" b="0" i="0" dirty="0">
                <a:effectLst/>
                <a:latin typeface="Times New Roman" panose="02020603050405020304" pitchFamily="18" charset="0"/>
                <a:cs typeface="Times New Roman" panose="02020603050405020304" pitchFamily="18" charset="0"/>
              </a:rPr>
              <a:t>In </a:t>
            </a:r>
            <a:r>
              <a:rPr lang="en-US" sz="1400" b="0" i="0" dirty="0" err="1">
                <a:effectLst/>
                <a:latin typeface="Times New Roman" panose="02020603050405020304" pitchFamily="18" charset="0"/>
                <a:cs typeface="Times New Roman" panose="02020603050405020304" pitchFamily="18" charset="0"/>
              </a:rPr>
              <a:t>Slotervaart</a:t>
            </a:r>
            <a:r>
              <a:rPr lang="en-US" sz="1400" b="0" i="0" dirty="0">
                <a:effectLst/>
                <a:latin typeface="Times New Roman" panose="02020603050405020304" pitchFamily="18" charset="0"/>
                <a:cs typeface="Times New Roman" panose="02020603050405020304" pitchFamily="18" charset="0"/>
              </a:rPr>
              <a:t>, hotel named  ‘</a:t>
            </a:r>
            <a:r>
              <a:rPr lang="en-US" sz="1400" b="0" i="0" dirty="0" err="1">
                <a:effectLst/>
                <a:latin typeface="Times New Roman" panose="02020603050405020304" pitchFamily="18" charset="0"/>
                <a:cs typeface="Times New Roman" panose="02020603050405020304" pitchFamily="18" charset="0"/>
              </a:rPr>
              <a:t>Iam</a:t>
            </a:r>
            <a:r>
              <a:rPr lang="en-US" sz="1400" b="0" i="0" dirty="0">
                <a:effectLst/>
                <a:latin typeface="Times New Roman" panose="02020603050405020304" pitchFamily="18" charset="0"/>
                <a:cs typeface="Times New Roman" panose="02020603050405020304" pitchFamily="18" charset="0"/>
              </a:rPr>
              <a:t> easy quest-easy to sleep’ has a  median price of 25 &amp; rating of 1.5.</a:t>
            </a:r>
          </a:p>
          <a:p>
            <a:pPr marL="342900" indent="-342900">
              <a:lnSpc>
                <a:spcPct val="150000"/>
              </a:lnSpc>
              <a:buFont typeface="+mj-lt"/>
              <a:buAutoNum type="arabicPeriod"/>
            </a:pPr>
            <a:r>
              <a:rPr lang="en-US" sz="1400" b="0" i="0" dirty="0">
                <a:effectLst/>
                <a:latin typeface="Times New Roman" panose="02020603050405020304" pitchFamily="18" charset="0"/>
                <a:cs typeface="Times New Roman" panose="02020603050405020304" pitchFamily="18" charset="0"/>
              </a:rPr>
              <a:t>In De Baarsjes / Oud West, hotel named   ‘Amsterdam </a:t>
            </a:r>
            <a:r>
              <a:rPr lang="en-US" sz="1400" dirty="0">
                <a:latin typeface="Times New Roman" panose="02020603050405020304" pitchFamily="18" charset="0"/>
                <a:cs typeface="Times New Roman" panose="02020603050405020304" pitchFamily="18" charset="0"/>
              </a:rPr>
              <a:t>C</a:t>
            </a:r>
            <a:r>
              <a:rPr lang="en-US" sz="1400" b="0" i="0" dirty="0">
                <a:effectLst/>
                <a:latin typeface="Times New Roman" panose="02020603050405020304" pitchFamily="18" charset="0"/>
                <a:cs typeface="Times New Roman" panose="02020603050405020304" pitchFamily="18" charset="0"/>
              </a:rPr>
              <a:t>. during Christmas’ has median price of 60 &amp; rating of 1.0 and</a:t>
            </a:r>
          </a:p>
          <a:p>
            <a:pPr marL="342900" indent="-342900">
              <a:lnSpc>
                <a:spcPct val="150000"/>
              </a:lnSpc>
              <a:buFont typeface="+mj-lt"/>
              <a:buAutoNum type="arabicPeriod"/>
            </a:pPr>
            <a:r>
              <a:rPr lang="en-US" sz="1400" b="0" i="0" dirty="0">
                <a:effectLst/>
                <a:latin typeface="Times New Roman" panose="02020603050405020304" pitchFamily="18" charset="0"/>
                <a:cs typeface="Times New Roman" panose="02020603050405020304" pitchFamily="18" charset="0"/>
              </a:rPr>
              <a:t>Also, there are  some hotels even though charging an median price of 150 euros stills got the worst rating with almost 0.0.</a:t>
            </a:r>
          </a:p>
          <a:p>
            <a:pPr>
              <a:lnSpc>
                <a:spcPct val="150000"/>
              </a:lnSpc>
            </a:pPr>
            <a:endParaRPr lang="en-US" sz="1200" b="0" i="0" dirty="0">
              <a:effectLst/>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b="0" i="0" dirty="0">
                <a:solidFill>
                  <a:srgbClr val="24292F"/>
                </a:solidFill>
                <a:effectLst/>
                <a:latin typeface="HrpEmojiFont"/>
              </a:rPr>
              <a:t> </a:t>
            </a:r>
            <a:r>
              <a:rPr lang="en-US" sz="1400" b="0" i="0" dirty="0">
                <a:effectLst/>
                <a:latin typeface="Times New Roman" panose="02020603050405020304" pitchFamily="18" charset="0"/>
                <a:cs typeface="Times New Roman" panose="02020603050405020304" pitchFamily="18" charset="0"/>
              </a:rPr>
              <a:t>Where as some hotels whose median prices falls between 125 to 145 has still got rating over 4.0. In centrum west, hotel named ‘old church red light bed’ charging an median price of 720 euros gets an rating of 3</a:t>
            </a:r>
            <a:r>
              <a:rPr lang="en-US" b="0" i="0" dirty="0">
                <a:solidFill>
                  <a:srgbClr val="24292F"/>
                </a:solidFill>
                <a:effectLst/>
                <a:latin typeface="HrpEmojiFont"/>
              </a:rPr>
              <a:t>.</a:t>
            </a:r>
            <a:endParaRPr lang="en-IN" dirty="0"/>
          </a:p>
        </p:txBody>
      </p:sp>
    </p:spTree>
    <p:extLst>
      <p:ext uri="{BB962C8B-B14F-4D97-AF65-F5344CB8AC3E}">
        <p14:creationId xmlns:p14="http://schemas.microsoft.com/office/powerpoint/2010/main" val="299658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2743E-99B6-428B-9397-B63867F61AF1}"/>
              </a:ext>
            </a:extLst>
          </p:cNvPr>
          <p:cNvSpPr>
            <a:spLocks noGrp="1"/>
          </p:cNvSpPr>
          <p:nvPr>
            <p:ph type="title"/>
          </p:nvPr>
        </p:nvSpPr>
        <p:spPr>
          <a:xfrm>
            <a:off x="291643" y="0"/>
            <a:ext cx="10552820" cy="1507067"/>
          </a:xfrm>
        </p:spPr>
        <p:txBody>
          <a:bodyPr/>
          <a:lstStyle/>
          <a:p>
            <a:r>
              <a:rPr lang="en-US" b="1" dirty="0"/>
              <a:t>RELATION BETWEEN PRICE  VS AMENITIES:</a:t>
            </a:r>
            <a:endParaRPr lang="en-IN" dirty="0"/>
          </a:p>
        </p:txBody>
      </p:sp>
      <p:pic>
        <p:nvPicPr>
          <p:cNvPr id="3" name="Picture 2">
            <a:extLst>
              <a:ext uri="{FF2B5EF4-FFF2-40B4-BE49-F238E27FC236}">
                <a16:creationId xmlns:a16="http://schemas.microsoft.com/office/drawing/2014/main" id="{4A10D962-84E7-ED69-B8F2-C6FA0FABDA81}"/>
              </a:ext>
            </a:extLst>
          </p:cNvPr>
          <p:cNvPicPr>
            <a:picLocks noChangeAspect="1"/>
          </p:cNvPicPr>
          <p:nvPr/>
        </p:nvPicPr>
        <p:blipFill>
          <a:blip r:embed="rId2"/>
          <a:stretch>
            <a:fillRect/>
          </a:stretch>
        </p:blipFill>
        <p:spPr>
          <a:xfrm>
            <a:off x="4726757" y="1862411"/>
            <a:ext cx="6962099" cy="4302171"/>
          </a:xfrm>
          <a:prstGeom prst="rect">
            <a:avLst/>
          </a:prstGeom>
        </p:spPr>
      </p:pic>
      <p:sp>
        <p:nvSpPr>
          <p:cNvPr id="6" name="TextBox 5">
            <a:extLst>
              <a:ext uri="{FF2B5EF4-FFF2-40B4-BE49-F238E27FC236}">
                <a16:creationId xmlns:a16="http://schemas.microsoft.com/office/drawing/2014/main" id="{19E5B50E-88EA-946B-0468-56AF0AF3F813}"/>
              </a:ext>
            </a:extLst>
          </p:cNvPr>
          <p:cNvSpPr txBox="1"/>
          <p:nvPr/>
        </p:nvSpPr>
        <p:spPr>
          <a:xfrm>
            <a:off x="410547" y="1781388"/>
            <a:ext cx="3442996" cy="360618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400" dirty="0"/>
              <a:t> Generally, more bedrooms mean higher rent due to increased space for guests.</a:t>
            </a:r>
          </a:p>
          <a:p>
            <a:pPr marL="285750" indent="-285750">
              <a:lnSpc>
                <a:spcPct val="150000"/>
              </a:lnSpc>
              <a:buFont typeface="Arial" panose="020B0604020202020204" pitchFamily="34" charset="0"/>
              <a:buChar char="•"/>
            </a:pPr>
            <a:r>
              <a:rPr lang="en-US" sz="1400" dirty="0"/>
              <a:t>Prices don't consistently increase with bedrooms,  Factors like location, amenities, or overall condition contribute to this variation.</a:t>
            </a:r>
          </a:p>
          <a:p>
            <a:pPr marL="285750" indent="-285750">
              <a:lnSpc>
                <a:spcPct val="150000"/>
              </a:lnSpc>
              <a:buFont typeface="Arial" panose="020B0604020202020204" pitchFamily="34" charset="0"/>
              <a:buChar char="•"/>
            </a:pPr>
            <a:r>
              <a:rPr lang="en-US" sz="1400" dirty="0"/>
              <a:t>The relationship between bedrooms and price is not strictly linear.</a:t>
            </a:r>
            <a:endParaRPr lang="en-IN" sz="1400" dirty="0"/>
          </a:p>
        </p:txBody>
      </p:sp>
    </p:spTree>
    <p:extLst>
      <p:ext uri="{BB962C8B-B14F-4D97-AF65-F5344CB8AC3E}">
        <p14:creationId xmlns:p14="http://schemas.microsoft.com/office/powerpoint/2010/main" val="1119652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C308C-95A7-449B-A18B-6269E345C485}"/>
              </a:ext>
            </a:extLst>
          </p:cNvPr>
          <p:cNvSpPr>
            <a:spLocks noGrp="1"/>
          </p:cNvSpPr>
          <p:nvPr>
            <p:ph type="title"/>
          </p:nvPr>
        </p:nvSpPr>
        <p:spPr>
          <a:xfrm>
            <a:off x="174258" y="-67734"/>
            <a:ext cx="8534400" cy="1507067"/>
          </a:xfrm>
        </p:spPr>
        <p:txBody>
          <a:bodyPr/>
          <a:lstStyle/>
          <a:p>
            <a:r>
              <a:rPr lang="en-GB" b="1" dirty="0">
                <a:latin typeface="Times New Roman" panose="02020603050405020304" pitchFamily="18" charset="0"/>
                <a:cs typeface="Times New Roman" panose="02020603050405020304" pitchFamily="18" charset="0"/>
              </a:rPr>
              <a:t>conclusion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57EE711-AA84-4D81-96A2-E00009080497}"/>
              </a:ext>
            </a:extLst>
          </p:cNvPr>
          <p:cNvSpPr>
            <a:spLocks noGrp="1"/>
          </p:cNvSpPr>
          <p:nvPr>
            <p:ph idx="1"/>
          </p:nvPr>
        </p:nvSpPr>
        <p:spPr>
          <a:xfrm>
            <a:off x="684212" y="685800"/>
            <a:ext cx="9787426" cy="3615267"/>
          </a:xfrm>
        </p:spPr>
        <p:txBody>
          <a:bodyPr/>
          <a:lstStyle/>
          <a:p>
            <a:r>
              <a:rPr lang="en-US" dirty="0"/>
              <a:t>The results will help stakeholders in the Airbnb ecosystem, including hosts and travelers, make informed decisions for a more personalized and enjoyable experience.</a:t>
            </a:r>
            <a:endParaRPr lang="en-IN" dirty="0"/>
          </a:p>
          <a:p>
            <a:endParaRPr lang="en-IN" dirty="0"/>
          </a:p>
        </p:txBody>
      </p:sp>
    </p:spTree>
    <p:extLst>
      <p:ext uri="{BB962C8B-B14F-4D97-AF65-F5344CB8AC3E}">
        <p14:creationId xmlns:p14="http://schemas.microsoft.com/office/powerpoint/2010/main" val="2992354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42E00-D262-4137-8F19-7AB046FE9675}"/>
              </a:ext>
            </a:extLst>
          </p:cNvPr>
          <p:cNvSpPr>
            <a:spLocks noGrp="1"/>
          </p:cNvSpPr>
          <p:nvPr>
            <p:ph type="title"/>
          </p:nvPr>
        </p:nvSpPr>
        <p:spPr>
          <a:xfrm>
            <a:off x="227013" y="158588"/>
            <a:ext cx="8534400" cy="1258928"/>
          </a:xfrm>
        </p:spPr>
        <p:txBody>
          <a:bodyPr/>
          <a:lstStyle/>
          <a:p>
            <a:r>
              <a:rPr lang="en-GB" b="1" dirty="0"/>
              <a:t>objectives</a:t>
            </a:r>
            <a:endParaRPr lang="en-IN" b="1" dirty="0"/>
          </a:p>
        </p:txBody>
      </p:sp>
      <p:sp>
        <p:nvSpPr>
          <p:cNvPr id="3" name="Content Placeholder 2">
            <a:extLst>
              <a:ext uri="{FF2B5EF4-FFF2-40B4-BE49-F238E27FC236}">
                <a16:creationId xmlns:a16="http://schemas.microsoft.com/office/drawing/2014/main" id="{0603CA78-A142-427A-87A8-91CC928DAF99}"/>
              </a:ext>
            </a:extLst>
          </p:cNvPr>
          <p:cNvSpPr>
            <a:spLocks noGrp="1"/>
          </p:cNvSpPr>
          <p:nvPr>
            <p:ph idx="1"/>
          </p:nvPr>
        </p:nvSpPr>
        <p:spPr>
          <a:xfrm>
            <a:off x="103920" y="1303216"/>
            <a:ext cx="9972064" cy="1749671"/>
          </a:xfrm>
        </p:spPr>
        <p:txBody>
          <a:bodyPr/>
          <a:lstStyle/>
          <a:p>
            <a:br>
              <a:rPr lang="en-GB" dirty="0"/>
            </a:br>
            <a:r>
              <a:rPr lang="en-GB" dirty="0"/>
              <a:t>Uncover actionable insights through comprehensive data analysis of Airbnb usage patterns, guest preferences, and market trends to enhance strategic decision-making, optimize user experiences, and drive sustainable business growth.</a:t>
            </a:r>
            <a:endParaRPr lang="en-IN" dirty="0"/>
          </a:p>
        </p:txBody>
      </p:sp>
    </p:spTree>
    <p:extLst>
      <p:ext uri="{BB962C8B-B14F-4D97-AF65-F5344CB8AC3E}">
        <p14:creationId xmlns:p14="http://schemas.microsoft.com/office/powerpoint/2010/main" val="9651276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42E00-D262-4137-8F19-7AB046FE9675}"/>
              </a:ext>
            </a:extLst>
          </p:cNvPr>
          <p:cNvSpPr>
            <a:spLocks noGrp="1"/>
          </p:cNvSpPr>
          <p:nvPr>
            <p:ph type="title"/>
          </p:nvPr>
        </p:nvSpPr>
        <p:spPr>
          <a:xfrm>
            <a:off x="367690" y="176172"/>
            <a:ext cx="8534400" cy="1258928"/>
          </a:xfrm>
        </p:spPr>
        <p:txBody>
          <a:bodyPr/>
          <a:lstStyle/>
          <a:p>
            <a:r>
              <a:rPr lang="en-GB" b="1" dirty="0"/>
              <a:t>Benefits</a:t>
            </a:r>
            <a:endParaRPr lang="en-IN" b="1" dirty="0"/>
          </a:p>
        </p:txBody>
      </p:sp>
      <p:sp>
        <p:nvSpPr>
          <p:cNvPr id="4" name="Content Placeholder 2">
            <a:extLst>
              <a:ext uri="{FF2B5EF4-FFF2-40B4-BE49-F238E27FC236}">
                <a16:creationId xmlns:a16="http://schemas.microsoft.com/office/drawing/2014/main" id="{28443D0F-C272-4AA6-BB93-1C86474EEEE5}"/>
              </a:ext>
            </a:extLst>
          </p:cNvPr>
          <p:cNvSpPr txBox="1">
            <a:spLocks/>
          </p:cNvSpPr>
          <p:nvPr/>
        </p:nvSpPr>
        <p:spPr>
          <a:xfrm>
            <a:off x="174259" y="3134948"/>
            <a:ext cx="10297380" cy="174967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endParaRPr lang="en-IN" dirty="0"/>
          </a:p>
        </p:txBody>
      </p:sp>
      <p:sp>
        <p:nvSpPr>
          <p:cNvPr id="6" name="Content Placeholder 2">
            <a:extLst>
              <a:ext uri="{FF2B5EF4-FFF2-40B4-BE49-F238E27FC236}">
                <a16:creationId xmlns:a16="http://schemas.microsoft.com/office/drawing/2014/main" id="{51914B51-B9A0-47CE-9585-A322F8DE9B11}"/>
              </a:ext>
            </a:extLst>
          </p:cNvPr>
          <p:cNvSpPr txBox="1">
            <a:spLocks/>
          </p:cNvSpPr>
          <p:nvPr/>
        </p:nvSpPr>
        <p:spPr>
          <a:xfrm>
            <a:off x="367690" y="1327638"/>
            <a:ext cx="10205061" cy="4202723"/>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GB" dirty="0">
                <a:latin typeface="Calibri" panose="020F0502020204030204" pitchFamily="34" charset="0"/>
                <a:ea typeface="Calibri" panose="020F0502020204030204" pitchFamily="34" charset="0"/>
                <a:cs typeface="Calibri" panose="020F0502020204030204" pitchFamily="34" charset="0"/>
              </a:rPr>
              <a:t>Smart Strategy: Use data for sharp decision-making and effective business strategies.</a:t>
            </a:r>
          </a:p>
          <a:p>
            <a:r>
              <a:rPr lang="en-GB" dirty="0">
                <a:latin typeface="Calibri" panose="020F0502020204030204" pitchFamily="34" charset="0"/>
                <a:ea typeface="Calibri" panose="020F0502020204030204" pitchFamily="34" charset="0"/>
                <a:cs typeface="Calibri" panose="020F0502020204030204" pitchFamily="34" charset="0"/>
              </a:rPr>
              <a:t>Market Agility: Stay ahead by adapting to trends and optimizing in real-time.</a:t>
            </a:r>
          </a:p>
          <a:p>
            <a:r>
              <a:rPr lang="en-GB" dirty="0">
                <a:latin typeface="Calibri" panose="020F0502020204030204" pitchFamily="34" charset="0"/>
                <a:ea typeface="Calibri" panose="020F0502020204030204" pitchFamily="34" charset="0"/>
                <a:cs typeface="Calibri" panose="020F0502020204030204" pitchFamily="34" charset="0"/>
              </a:rPr>
              <a:t>Sustainable Growth: Expand business through targeted, data-driven initiatives.</a:t>
            </a:r>
          </a:p>
          <a:p>
            <a:r>
              <a:rPr lang="en-GB" dirty="0">
                <a:latin typeface="Calibri" panose="020F0502020204030204" pitchFamily="34" charset="0"/>
                <a:ea typeface="Calibri" panose="020F0502020204030204" pitchFamily="34" charset="0"/>
                <a:cs typeface="Calibri" panose="020F0502020204030204" pitchFamily="34" charset="0"/>
              </a:rPr>
              <a:t>Efficiency Boost: Optimize processes and resources for maximum impact.</a:t>
            </a:r>
          </a:p>
          <a:p>
            <a:r>
              <a:rPr lang="en-GB" dirty="0">
                <a:latin typeface="Calibri" panose="020F0502020204030204" pitchFamily="34" charset="0"/>
                <a:ea typeface="Calibri" panose="020F0502020204030204" pitchFamily="34" charset="0"/>
                <a:cs typeface="Calibri" panose="020F0502020204030204" pitchFamily="34" charset="0"/>
              </a:rPr>
              <a:t>Loyal Relationships: Build lasting connections with services aligned to guest expectations.</a:t>
            </a:r>
          </a:p>
          <a:p>
            <a:r>
              <a:rPr lang="en-GB" dirty="0">
                <a:latin typeface="Calibri" panose="020F0502020204030204" pitchFamily="34" charset="0"/>
                <a:ea typeface="Calibri" panose="020F0502020204030204" pitchFamily="34" charset="0"/>
                <a:cs typeface="Calibri" panose="020F0502020204030204" pitchFamily="34" charset="0"/>
              </a:rPr>
              <a:t>Profit Precision: Fine-tune pricing and marketing for increased profitability.</a:t>
            </a:r>
          </a:p>
          <a:p>
            <a:r>
              <a:rPr lang="en-GB" dirty="0">
                <a:latin typeface="Calibri" panose="020F0502020204030204" pitchFamily="34" charset="0"/>
                <a:ea typeface="Calibri" panose="020F0502020204030204" pitchFamily="34" charset="0"/>
                <a:cs typeface="Calibri" panose="020F0502020204030204" pitchFamily="34" charset="0"/>
              </a:rPr>
              <a:t>Innovate Continuously: Foster ongoing innovation through data-driven insights.</a:t>
            </a:r>
          </a:p>
          <a:p>
            <a:r>
              <a:rPr lang="en-GB" dirty="0">
                <a:latin typeface="Calibri" panose="020F0502020204030204" pitchFamily="34" charset="0"/>
                <a:ea typeface="Calibri" panose="020F0502020204030204" pitchFamily="34" charset="0"/>
                <a:cs typeface="Calibri" panose="020F0502020204030204" pitchFamily="34" charset="0"/>
              </a:rPr>
              <a:t>Lead the Industry: Maintain a pioneering role by leveraging data for new opportunities.</a:t>
            </a:r>
          </a:p>
        </p:txBody>
      </p:sp>
    </p:spTree>
    <p:extLst>
      <p:ext uri="{BB962C8B-B14F-4D97-AF65-F5344CB8AC3E}">
        <p14:creationId xmlns:p14="http://schemas.microsoft.com/office/powerpoint/2010/main" val="2944369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42E00-D262-4137-8F19-7AB046FE9675}"/>
              </a:ext>
            </a:extLst>
          </p:cNvPr>
          <p:cNvSpPr>
            <a:spLocks noGrp="1"/>
          </p:cNvSpPr>
          <p:nvPr>
            <p:ph type="title"/>
          </p:nvPr>
        </p:nvSpPr>
        <p:spPr>
          <a:xfrm>
            <a:off x="367690" y="176172"/>
            <a:ext cx="8534400" cy="1258928"/>
          </a:xfrm>
        </p:spPr>
        <p:txBody>
          <a:bodyPr/>
          <a:lstStyle/>
          <a:p>
            <a:r>
              <a:rPr lang="en-GB" dirty="0"/>
              <a:t>Problem definition</a:t>
            </a:r>
            <a:endParaRPr lang="en-IN" dirty="0"/>
          </a:p>
        </p:txBody>
      </p:sp>
      <p:sp>
        <p:nvSpPr>
          <p:cNvPr id="4" name="Content Placeholder 2">
            <a:extLst>
              <a:ext uri="{FF2B5EF4-FFF2-40B4-BE49-F238E27FC236}">
                <a16:creationId xmlns:a16="http://schemas.microsoft.com/office/drawing/2014/main" id="{28443D0F-C272-4AA6-BB93-1C86474EEEE5}"/>
              </a:ext>
            </a:extLst>
          </p:cNvPr>
          <p:cNvSpPr txBox="1">
            <a:spLocks/>
          </p:cNvSpPr>
          <p:nvPr/>
        </p:nvSpPr>
        <p:spPr>
          <a:xfrm>
            <a:off x="174259" y="3134948"/>
            <a:ext cx="10297380" cy="174967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endParaRPr lang="en-IN" dirty="0"/>
          </a:p>
        </p:txBody>
      </p:sp>
      <p:sp>
        <p:nvSpPr>
          <p:cNvPr id="6" name="Content Placeholder 2">
            <a:extLst>
              <a:ext uri="{FF2B5EF4-FFF2-40B4-BE49-F238E27FC236}">
                <a16:creationId xmlns:a16="http://schemas.microsoft.com/office/drawing/2014/main" id="{51914B51-B9A0-47CE-9585-A322F8DE9B11}"/>
              </a:ext>
            </a:extLst>
          </p:cNvPr>
          <p:cNvSpPr txBox="1">
            <a:spLocks/>
          </p:cNvSpPr>
          <p:nvPr/>
        </p:nvSpPr>
        <p:spPr>
          <a:xfrm>
            <a:off x="367690" y="993531"/>
            <a:ext cx="10842502" cy="5275383"/>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GB" sz="1800" dirty="0">
                <a:latin typeface="Times New Roman" panose="02020603050405020304" pitchFamily="18" charset="0"/>
                <a:ea typeface="Calibri" panose="020F0502020204030204" pitchFamily="34" charset="0"/>
                <a:cs typeface="Times New Roman" panose="02020603050405020304" pitchFamily="18" charset="0"/>
              </a:rPr>
              <a:t>Identify and address key challenges in Airbnb operations through data analysis, focusing on areas such as</a:t>
            </a:r>
          </a:p>
          <a:p>
            <a:pPr lvl="1"/>
            <a:r>
              <a:rPr lang="en-GB" dirty="0">
                <a:latin typeface="Times New Roman" panose="02020603050405020304" pitchFamily="18" charset="0"/>
                <a:ea typeface="Calibri" panose="020F0502020204030204" pitchFamily="34" charset="0"/>
                <a:cs typeface="Times New Roman" panose="02020603050405020304" pitchFamily="18" charset="0"/>
              </a:rPr>
              <a:t>1. Host Analysis:</a:t>
            </a:r>
          </a:p>
          <a:p>
            <a:pPr marL="914400" lvl="2" indent="0">
              <a:buNone/>
            </a:pPr>
            <a:r>
              <a:rPr lang="en-GB" sz="1800" dirty="0">
                <a:latin typeface="Times New Roman" panose="02020603050405020304" pitchFamily="18" charset="0"/>
                <a:ea typeface="Calibri" panose="020F0502020204030204" pitchFamily="34" charset="0"/>
                <a:cs typeface="Times New Roman" panose="02020603050405020304" pitchFamily="18" charset="0"/>
              </a:rPr>
              <a:t>•	Identifying Top Earners</a:t>
            </a:r>
          </a:p>
          <a:p>
            <a:pPr marL="914400" lvl="2" indent="0">
              <a:buNone/>
            </a:pPr>
            <a:r>
              <a:rPr lang="en-GB" sz="1800" dirty="0">
                <a:latin typeface="Times New Roman" panose="02020603050405020304" pitchFamily="18" charset="0"/>
                <a:ea typeface="Calibri" panose="020F0502020204030204" pitchFamily="34" charset="0"/>
                <a:cs typeface="Times New Roman" panose="02020603050405020304" pitchFamily="18" charset="0"/>
              </a:rPr>
              <a:t>•	Monthly Earnings and Prices Relationship</a:t>
            </a:r>
          </a:p>
          <a:p>
            <a:pPr lvl="1"/>
            <a:r>
              <a:rPr lang="en-GB" dirty="0">
                <a:latin typeface="Times New Roman" panose="02020603050405020304" pitchFamily="18" charset="0"/>
                <a:ea typeface="Calibri" panose="020F0502020204030204" pitchFamily="34" charset="0"/>
                <a:cs typeface="Times New Roman" panose="02020603050405020304" pitchFamily="18" charset="0"/>
              </a:rPr>
              <a:t>2. </a:t>
            </a:r>
            <a:r>
              <a:rPr lang="en-GB" dirty="0" err="1">
                <a:latin typeface="Times New Roman" panose="02020603050405020304" pitchFamily="18" charset="0"/>
                <a:ea typeface="Calibri" panose="020F0502020204030204" pitchFamily="34" charset="0"/>
                <a:cs typeface="Times New Roman" panose="02020603050405020304" pitchFamily="18" charset="0"/>
              </a:rPr>
              <a:t>Neighborhood</a:t>
            </a:r>
            <a:r>
              <a:rPr lang="en-GB" dirty="0">
                <a:latin typeface="Times New Roman" panose="02020603050405020304" pitchFamily="18" charset="0"/>
                <a:ea typeface="Calibri" panose="020F0502020204030204" pitchFamily="34" charset="0"/>
                <a:cs typeface="Times New Roman" panose="02020603050405020304" pitchFamily="18" charset="0"/>
              </a:rPr>
              <a:t> Analysis:</a:t>
            </a:r>
          </a:p>
          <a:p>
            <a:pPr marL="914400" lvl="2" indent="0">
              <a:buNone/>
            </a:pPr>
            <a:r>
              <a:rPr lang="en-GB" sz="1800" dirty="0">
                <a:latin typeface="Times New Roman" panose="02020603050405020304" pitchFamily="18" charset="0"/>
                <a:ea typeface="Calibri" panose="020F0502020204030204" pitchFamily="34" charset="0"/>
                <a:cs typeface="Times New Roman" panose="02020603050405020304" pitchFamily="18" charset="0"/>
              </a:rPr>
              <a:t>•	Identifying specific locations (</a:t>
            </a:r>
            <a:r>
              <a:rPr lang="en-GB" sz="1800" dirty="0" err="1">
                <a:latin typeface="Times New Roman" panose="02020603050405020304" pitchFamily="18" charset="0"/>
                <a:ea typeface="Calibri" panose="020F0502020204030204" pitchFamily="34" charset="0"/>
                <a:cs typeface="Times New Roman" panose="02020603050405020304" pitchFamily="18" charset="0"/>
              </a:rPr>
              <a:t>neighborhoods</a:t>
            </a:r>
            <a:r>
              <a:rPr lang="en-GB" sz="1800" dirty="0">
                <a:latin typeface="Times New Roman" panose="02020603050405020304" pitchFamily="18" charset="0"/>
                <a:ea typeface="Calibri" panose="020F0502020204030204" pitchFamily="34" charset="0"/>
                <a:cs typeface="Times New Roman" panose="02020603050405020304" pitchFamily="18" charset="0"/>
              </a:rPr>
              <a:t>) in Amsterdam that receives the maximum number of bookings</a:t>
            </a:r>
          </a:p>
          <a:p>
            <a:pPr marL="914400" lvl="2" indent="0">
              <a:buNone/>
            </a:pPr>
            <a:r>
              <a:rPr lang="en-GB" sz="1800" dirty="0">
                <a:latin typeface="Times New Roman" panose="02020603050405020304" pitchFamily="18" charset="0"/>
                <a:ea typeface="Calibri" panose="020F0502020204030204" pitchFamily="34" charset="0"/>
                <a:cs typeface="Times New Roman" panose="02020603050405020304" pitchFamily="18" charset="0"/>
              </a:rPr>
              <a:t>•	Price and Location Relationship</a:t>
            </a:r>
          </a:p>
          <a:p>
            <a:pPr lvl="1"/>
            <a:r>
              <a:rPr lang="en-GB" dirty="0">
                <a:latin typeface="Times New Roman" panose="02020603050405020304" pitchFamily="18" charset="0"/>
                <a:ea typeface="Calibri" panose="020F0502020204030204" pitchFamily="34" charset="0"/>
                <a:cs typeface="Times New Roman" panose="02020603050405020304" pitchFamily="18" charset="0"/>
              </a:rPr>
              <a:t>3. Reviews Analysis:</a:t>
            </a:r>
          </a:p>
          <a:p>
            <a:pPr marL="914400" lvl="2" indent="0">
              <a:buNone/>
            </a:pPr>
            <a:r>
              <a:rPr lang="en-GB" sz="1800" dirty="0">
                <a:latin typeface="Times New Roman" panose="02020603050405020304" pitchFamily="18" charset="0"/>
                <a:ea typeface="Calibri" panose="020F0502020204030204" pitchFamily="34" charset="0"/>
                <a:cs typeface="Times New Roman" panose="02020603050405020304" pitchFamily="18" charset="0"/>
              </a:rPr>
              <a:t>•	Quality and Price Relationship</a:t>
            </a:r>
          </a:p>
          <a:p>
            <a:pPr marL="914400" lvl="2" indent="0">
              <a:buNone/>
            </a:pPr>
            <a:r>
              <a:rPr lang="en-GB" sz="1800" dirty="0">
                <a:latin typeface="Times New Roman" panose="02020603050405020304" pitchFamily="18" charset="0"/>
                <a:ea typeface="Calibri" panose="020F0502020204030204" pitchFamily="34" charset="0"/>
                <a:cs typeface="Times New Roman" panose="02020603050405020304" pitchFamily="18" charset="0"/>
              </a:rPr>
              <a:t>•	Price vs Amenities</a:t>
            </a:r>
          </a:p>
          <a:p>
            <a:pPr marL="914400" lvl="2" indent="0">
              <a:buNone/>
            </a:pPr>
            <a:r>
              <a:rPr lang="en-GB" sz="1800" dirty="0">
                <a:latin typeface="Times New Roman" panose="02020603050405020304" pitchFamily="18" charset="0"/>
                <a:ea typeface="Calibri" panose="020F0502020204030204" pitchFamily="34" charset="0"/>
                <a:cs typeface="Times New Roman" panose="02020603050405020304" pitchFamily="18" charset="0"/>
              </a:rPr>
              <a:t>•	Price Relation with Location</a:t>
            </a:r>
          </a:p>
        </p:txBody>
      </p:sp>
    </p:spTree>
    <p:extLst>
      <p:ext uri="{BB962C8B-B14F-4D97-AF65-F5344CB8AC3E}">
        <p14:creationId xmlns:p14="http://schemas.microsoft.com/office/powerpoint/2010/main" val="2008625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F3263-4D3E-4409-B926-7718849EF69A}"/>
              </a:ext>
            </a:extLst>
          </p:cNvPr>
          <p:cNvSpPr>
            <a:spLocks noGrp="1"/>
          </p:cNvSpPr>
          <p:nvPr>
            <p:ph type="title"/>
          </p:nvPr>
        </p:nvSpPr>
        <p:spPr>
          <a:xfrm>
            <a:off x="92015" y="36038"/>
            <a:ext cx="8534400" cy="1507067"/>
          </a:xfrm>
        </p:spPr>
        <p:txBody>
          <a:bodyPr/>
          <a:lstStyle/>
          <a:p>
            <a:r>
              <a:rPr lang="en-GB" b="1" dirty="0"/>
              <a:t>architecture</a:t>
            </a:r>
            <a:endParaRPr lang="en-IN" b="1" dirty="0"/>
          </a:p>
        </p:txBody>
      </p:sp>
      <p:cxnSp>
        <p:nvCxnSpPr>
          <p:cNvPr id="92" name="Straight Arrow Connector 91">
            <a:extLst>
              <a:ext uri="{FF2B5EF4-FFF2-40B4-BE49-F238E27FC236}">
                <a16:creationId xmlns:a16="http://schemas.microsoft.com/office/drawing/2014/main" id="{F7DCE66A-9394-49C9-8EA9-C26CA01FC7DA}"/>
              </a:ext>
            </a:extLst>
          </p:cNvPr>
          <p:cNvCxnSpPr>
            <a:cxnSpLocks/>
            <a:stCxn id="95" idx="3"/>
          </p:cNvCxnSpPr>
          <p:nvPr/>
        </p:nvCxnSpPr>
        <p:spPr>
          <a:xfrm>
            <a:off x="2543511" y="2252430"/>
            <a:ext cx="435129" cy="1"/>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93" name="Group 92">
            <a:extLst>
              <a:ext uri="{FF2B5EF4-FFF2-40B4-BE49-F238E27FC236}">
                <a16:creationId xmlns:a16="http://schemas.microsoft.com/office/drawing/2014/main" id="{6BA1598C-536A-47F0-A638-89BA6A771EC9}"/>
              </a:ext>
            </a:extLst>
          </p:cNvPr>
          <p:cNvGrpSpPr/>
          <p:nvPr/>
        </p:nvGrpSpPr>
        <p:grpSpPr>
          <a:xfrm>
            <a:off x="705737" y="1701098"/>
            <a:ext cx="1837774" cy="1102664"/>
            <a:chOff x="191662" y="440567"/>
            <a:chExt cx="1837774" cy="1102664"/>
          </a:xfrm>
        </p:grpSpPr>
        <p:sp>
          <p:nvSpPr>
            <p:cNvPr id="94" name="Rectangle 93">
              <a:extLst>
                <a:ext uri="{FF2B5EF4-FFF2-40B4-BE49-F238E27FC236}">
                  <a16:creationId xmlns:a16="http://schemas.microsoft.com/office/drawing/2014/main" id="{59BDEE58-9A07-4F07-B0B7-0142ED8C43A1}"/>
                </a:ext>
              </a:extLst>
            </p:cNvPr>
            <p:cNvSpPr/>
            <p:nvPr/>
          </p:nvSpPr>
          <p:spPr>
            <a:xfrm>
              <a:off x="191662" y="440567"/>
              <a:ext cx="1837774" cy="1102664"/>
            </a:xfrm>
            <a:prstGeom prst="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95" name="TextBox 94">
              <a:extLst>
                <a:ext uri="{FF2B5EF4-FFF2-40B4-BE49-F238E27FC236}">
                  <a16:creationId xmlns:a16="http://schemas.microsoft.com/office/drawing/2014/main" id="{66E2687B-0F75-423A-B241-2D57049DDDCA}"/>
                </a:ext>
              </a:extLst>
            </p:cNvPr>
            <p:cNvSpPr txBox="1"/>
            <p:nvPr/>
          </p:nvSpPr>
          <p:spPr>
            <a:xfrm>
              <a:off x="191662" y="440567"/>
              <a:ext cx="1837774" cy="110266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ysClr val="window" lastClr="FFFFFF"/>
                  </a:solidFill>
                  <a:latin typeface="Calibri" panose="020F0502020204030204"/>
                  <a:ea typeface="+mn-ea"/>
                  <a:cs typeface="+mn-cs"/>
                </a:rPr>
                <a:t>Data </a:t>
              </a:r>
              <a:r>
                <a:rPr lang="en-US" sz="1600" b="1" kern="1200" dirty="0" err="1">
                  <a:solidFill>
                    <a:sysClr val="window" lastClr="FFFFFF"/>
                  </a:solidFill>
                  <a:latin typeface="Calibri" panose="020F0502020204030204"/>
                  <a:ea typeface="+mn-ea"/>
                  <a:cs typeface="+mn-cs"/>
                </a:rPr>
                <a:t>Peprocessing</a:t>
              </a:r>
              <a:endParaRPr lang="en-US" sz="1600" b="1" kern="1200" dirty="0">
                <a:solidFill>
                  <a:sysClr val="window" lastClr="FFFFFF"/>
                </a:solidFill>
                <a:latin typeface="Calibri" panose="020F0502020204030204"/>
                <a:ea typeface="+mn-ea"/>
                <a:cs typeface="+mn-cs"/>
              </a:endParaRPr>
            </a:p>
          </p:txBody>
        </p:sp>
      </p:grpSp>
      <p:grpSp>
        <p:nvGrpSpPr>
          <p:cNvPr id="96" name="Group 95">
            <a:extLst>
              <a:ext uri="{FF2B5EF4-FFF2-40B4-BE49-F238E27FC236}">
                <a16:creationId xmlns:a16="http://schemas.microsoft.com/office/drawing/2014/main" id="{1C7F4785-F45D-4A45-8FEF-E3717F639E4B}"/>
              </a:ext>
            </a:extLst>
          </p:cNvPr>
          <p:cNvGrpSpPr/>
          <p:nvPr/>
        </p:nvGrpSpPr>
        <p:grpSpPr>
          <a:xfrm>
            <a:off x="2978640" y="1701098"/>
            <a:ext cx="1837774" cy="1102664"/>
            <a:chOff x="2267484" y="432241"/>
            <a:chExt cx="1837774" cy="1102664"/>
          </a:xfrm>
        </p:grpSpPr>
        <p:sp>
          <p:nvSpPr>
            <p:cNvPr id="97" name="Rectangle 96">
              <a:extLst>
                <a:ext uri="{FF2B5EF4-FFF2-40B4-BE49-F238E27FC236}">
                  <a16:creationId xmlns:a16="http://schemas.microsoft.com/office/drawing/2014/main" id="{E3C2CC37-E487-47FE-9D9D-391CAE2052A1}"/>
                </a:ext>
              </a:extLst>
            </p:cNvPr>
            <p:cNvSpPr/>
            <p:nvPr/>
          </p:nvSpPr>
          <p:spPr>
            <a:xfrm>
              <a:off x="2267484" y="432241"/>
              <a:ext cx="1837774" cy="1102664"/>
            </a:xfrm>
            <a:prstGeom prst="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98" name="TextBox 97">
              <a:extLst>
                <a:ext uri="{FF2B5EF4-FFF2-40B4-BE49-F238E27FC236}">
                  <a16:creationId xmlns:a16="http://schemas.microsoft.com/office/drawing/2014/main" id="{596EC6EB-FF69-4459-B529-BBDF91716251}"/>
                </a:ext>
              </a:extLst>
            </p:cNvPr>
            <p:cNvSpPr txBox="1"/>
            <p:nvPr/>
          </p:nvSpPr>
          <p:spPr>
            <a:xfrm>
              <a:off x="2267484" y="432241"/>
              <a:ext cx="1837774" cy="110266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ysClr val="window" lastClr="FFFFFF"/>
                  </a:solidFill>
                  <a:latin typeface="Calibri" panose="020F0502020204030204"/>
                  <a:ea typeface="+mn-ea"/>
                  <a:cs typeface="+mn-cs"/>
                </a:rPr>
                <a:t>Exploratory Data Analysis</a:t>
              </a:r>
            </a:p>
          </p:txBody>
        </p:sp>
      </p:grpSp>
      <p:cxnSp>
        <p:nvCxnSpPr>
          <p:cNvPr id="99" name="Straight Arrow Connector 98">
            <a:extLst>
              <a:ext uri="{FF2B5EF4-FFF2-40B4-BE49-F238E27FC236}">
                <a16:creationId xmlns:a16="http://schemas.microsoft.com/office/drawing/2014/main" id="{1FAA6A6D-842E-4668-9026-A7875D30CF03}"/>
              </a:ext>
            </a:extLst>
          </p:cNvPr>
          <p:cNvCxnSpPr>
            <a:cxnSpLocks/>
          </p:cNvCxnSpPr>
          <p:nvPr/>
        </p:nvCxnSpPr>
        <p:spPr>
          <a:xfrm>
            <a:off x="4816414" y="2252429"/>
            <a:ext cx="435129" cy="0"/>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00" name="Group 99">
            <a:extLst>
              <a:ext uri="{FF2B5EF4-FFF2-40B4-BE49-F238E27FC236}">
                <a16:creationId xmlns:a16="http://schemas.microsoft.com/office/drawing/2014/main" id="{60C42122-3F82-4CDE-A504-0FCCD353AFFE}"/>
              </a:ext>
            </a:extLst>
          </p:cNvPr>
          <p:cNvGrpSpPr/>
          <p:nvPr/>
        </p:nvGrpSpPr>
        <p:grpSpPr>
          <a:xfrm>
            <a:off x="5251543" y="1701098"/>
            <a:ext cx="1837774" cy="1102664"/>
            <a:chOff x="4540113" y="444404"/>
            <a:chExt cx="1837774" cy="1102664"/>
          </a:xfrm>
        </p:grpSpPr>
        <p:sp>
          <p:nvSpPr>
            <p:cNvPr id="101" name="Rectangle 100">
              <a:extLst>
                <a:ext uri="{FF2B5EF4-FFF2-40B4-BE49-F238E27FC236}">
                  <a16:creationId xmlns:a16="http://schemas.microsoft.com/office/drawing/2014/main" id="{AB887EBE-D38E-4352-AD8F-654529742A7D}"/>
                </a:ext>
              </a:extLst>
            </p:cNvPr>
            <p:cNvSpPr/>
            <p:nvPr/>
          </p:nvSpPr>
          <p:spPr>
            <a:xfrm>
              <a:off x="4540113" y="444404"/>
              <a:ext cx="1837774" cy="1102664"/>
            </a:xfrm>
            <a:prstGeom prst="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2" name="TextBox 101">
              <a:extLst>
                <a:ext uri="{FF2B5EF4-FFF2-40B4-BE49-F238E27FC236}">
                  <a16:creationId xmlns:a16="http://schemas.microsoft.com/office/drawing/2014/main" id="{35CBC08A-4098-43EF-9DBD-B11C3A922FB4}"/>
                </a:ext>
              </a:extLst>
            </p:cNvPr>
            <p:cNvSpPr txBox="1"/>
            <p:nvPr/>
          </p:nvSpPr>
          <p:spPr>
            <a:xfrm>
              <a:off x="4540113" y="444404"/>
              <a:ext cx="1837774" cy="110266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ysClr val="window" lastClr="FFFFFF"/>
                  </a:solidFill>
                  <a:latin typeface="Calibri" panose="020F0502020204030204"/>
                  <a:ea typeface="+mn-ea"/>
                  <a:cs typeface="+mn-cs"/>
                </a:rPr>
                <a:t>Feature Engineering</a:t>
              </a:r>
            </a:p>
          </p:txBody>
        </p:sp>
      </p:grpSp>
      <p:cxnSp>
        <p:nvCxnSpPr>
          <p:cNvPr id="103" name="Straight Arrow Connector 102">
            <a:extLst>
              <a:ext uri="{FF2B5EF4-FFF2-40B4-BE49-F238E27FC236}">
                <a16:creationId xmlns:a16="http://schemas.microsoft.com/office/drawing/2014/main" id="{509600D4-B69C-4802-A98F-3436C7CE6D11}"/>
              </a:ext>
            </a:extLst>
          </p:cNvPr>
          <p:cNvCxnSpPr>
            <a:cxnSpLocks/>
          </p:cNvCxnSpPr>
          <p:nvPr/>
        </p:nvCxnSpPr>
        <p:spPr>
          <a:xfrm>
            <a:off x="7089317" y="2241679"/>
            <a:ext cx="435129" cy="0"/>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8F79D717-53E3-420E-BD38-E6BB6A267A62}"/>
              </a:ext>
            </a:extLst>
          </p:cNvPr>
          <p:cNvCxnSpPr>
            <a:cxnSpLocks/>
          </p:cNvCxnSpPr>
          <p:nvPr/>
        </p:nvCxnSpPr>
        <p:spPr>
          <a:xfrm flipH="1">
            <a:off x="7128926" y="3955310"/>
            <a:ext cx="601959" cy="0"/>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05" name="Group 104">
            <a:extLst>
              <a:ext uri="{FF2B5EF4-FFF2-40B4-BE49-F238E27FC236}">
                <a16:creationId xmlns:a16="http://schemas.microsoft.com/office/drawing/2014/main" id="{1A46B590-3124-4876-9B5E-09C52D71BF2E}"/>
              </a:ext>
            </a:extLst>
          </p:cNvPr>
          <p:cNvGrpSpPr/>
          <p:nvPr/>
        </p:nvGrpSpPr>
        <p:grpSpPr>
          <a:xfrm>
            <a:off x="7524446" y="1690347"/>
            <a:ext cx="1837774" cy="1102664"/>
            <a:chOff x="6588552" y="422031"/>
            <a:chExt cx="1837774" cy="1102664"/>
          </a:xfrm>
        </p:grpSpPr>
        <p:sp>
          <p:nvSpPr>
            <p:cNvPr id="106" name="Rectangle 105">
              <a:extLst>
                <a:ext uri="{FF2B5EF4-FFF2-40B4-BE49-F238E27FC236}">
                  <a16:creationId xmlns:a16="http://schemas.microsoft.com/office/drawing/2014/main" id="{813A32BA-DDC9-4578-811C-41D785F4CD22}"/>
                </a:ext>
              </a:extLst>
            </p:cNvPr>
            <p:cNvSpPr/>
            <p:nvPr/>
          </p:nvSpPr>
          <p:spPr>
            <a:xfrm>
              <a:off x="6588552" y="422031"/>
              <a:ext cx="1837774" cy="1102664"/>
            </a:xfrm>
            <a:prstGeom prst="rect">
              <a:avLst/>
            </a:prstGeom>
            <a:solidFill>
              <a:srgbClr val="4472C4">
                <a:hueOff val="0"/>
                <a:satOff val="0"/>
                <a:lumOff val="0"/>
                <a:alphaOff val="0"/>
              </a:srgbClr>
            </a:solid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07" name="TextBox 106">
              <a:extLst>
                <a:ext uri="{FF2B5EF4-FFF2-40B4-BE49-F238E27FC236}">
                  <a16:creationId xmlns:a16="http://schemas.microsoft.com/office/drawing/2014/main" id="{A39D7D3F-99E7-45C1-ADA8-37DF89FA06FC}"/>
                </a:ext>
              </a:extLst>
            </p:cNvPr>
            <p:cNvSpPr txBox="1"/>
            <p:nvPr/>
          </p:nvSpPr>
          <p:spPr>
            <a:xfrm>
              <a:off x="6588552" y="422031"/>
              <a:ext cx="1837774" cy="110266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1" kern="1200" dirty="0"/>
                <a:t>Connect to Data in Tableau</a:t>
              </a:r>
              <a:endParaRPr lang="en-US" sz="1600" b="1" kern="1200" dirty="0">
                <a:solidFill>
                  <a:sysClr val="window" lastClr="FFFFFF"/>
                </a:solidFill>
                <a:latin typeface="Calibri" panose="020F0502020204030204"/>
                <a:ea typeface="+mn-ea"/>
                <a:cs typeface="+mn-cs"/>
              </a:endParaRPr>
            </a:p>
          </p:txBody>
        </p:sp>
      </p:grpSp>
      <p:cxnSp>
        <p:nvCxnSpPr>
          <p:cNvPr id="108" name="Straight Arrow Connector 107">
            <a:extLst>
              <a:ext uri="{FF2B5EF4-FFF2-40B4-BE49-F238E27FC236}">
                <a16:creationId xmlns:a16="http://schemas.microsoft.com/office/drawing/2014/main" id="{3E0EB1F3-F87D-4CBE-858B-6E5EE49594E3}"/>
              </a:ext>
            </a:extLst>
          </p:cNvPr>
          <p:cNvCxnSpPr>
            <a:cxnSpLocks/>
            <a:stCxn id="111" idx="3"/>
          </p:cNvCxnSpPr>
          <p:nvPr/>
        </p:nvCxnSpPr>
        <p:spPr>
          <a:xfrm>
            <a:off x="2543511" y="2252430"/>
            <a:ext cx="435129" cy="1"/>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09" name="Group 108">
            <a:extLst>
              <a:ext uri="{FF2B5EF4-FFF2-40B4-BE49-F238E27FC236}">
                <a16:creationId xmlns:a16="http://schemas.microsoft.com/office/drawing/2014/main" id="{BDC464CA-8D09-4FBC-96C0-9891DC3AE9D1}"/>
              </a:ext>
            </a:extLst>
          </p:cNvPr>
          <p:cNvGrpSpPr/>
          <p:nvPr/>
        </p:nvGrpSpPr>
        <p:grpSpPr>
          <a:xfrm>
            <a:off x="705737" y="1701098"/>
            <a:ext cx="1837774" cy="1102664"/>
            <a:chOff x="191662" y="440567"/>
            <a:chExt cx="1837774" cy="1102664"/>
          </a:xfrm>
          <a:solidFill>
            <a:schemeClr val="tx1">
              <a:lumMod val="95000"/>
            </a:schemeClr>
          </a:solidFill>
        </p:grpSpPr>
        <p:sp>
          <p:nvSpPr>
            <p:cNvPr id="110" name="Rectangle 109">
              <a:extLst>
                <a:ext uri="{FF2B5EF4-FFF2-40B4-BE49-F238E27FC236}">
                  <a16:creationId xmlns:a16="http://schemas.microsoft.com/office/drawing/2014/main" id="{61E52875-09A2-40C4-B94E-C1582991636D}"/>
                </a:ext>
              </a:extLst>
            </p:cNvPr>
            <p:cNvSpPr/>
            <p:nvPr/>
          </p:nvSpPr>
          <p:spPr>
            <a:xfrm>
              <a:off x="191662" y="440567"/>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11" name="TextBox 110">
              <a:extLst>
                <a:ext uri="{FF2B5EF4-FFF2-40B4-BE49-F238E27FC236}">
                  <a16:creationId xmlns:a16="http://schemas.microsoft.com/office/drawing/2014/main" id="{5A192962-DD30-466B-B4DE-A4202AD0BEAA}"/>
                </a:ext>
              </a:extLst>
            </p:cNvPr>
            <p:cNvSpPr txBox="1"/>
            <p:nvPr/>
          </p:nvSpPr>
          <p:spPr>
            <a:xfrm>
              <a:off x="191662" y="440567"/>
              <a:ext cx="1837774"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rPr>
                <a:t>Data </a:t>
              </a:r>
              <a:r>
                <a:rPr lang="en-US" sz="1600" b="1" kern="1200" dirty="0" err="1">
                  <a:solidFill>
                    <a:schemeClr val="bg2">
                      <a:lumMod val="60000"/>
                      <a:lumOff val="40000"/>
                    </a:schemeClr>
                  </a:solidFill>
                  <a:latin typeface="Times New Roman" panose="02020603050405020304" pitchFamily="18" charset="0"/>
                  <a:cs typeface="Times New Roman" panose="02020603050405020304" pitchFamily="18" charset="0"/>
                </a:rPr>
                <a:t>Peprocessing</a:t>
              </a:r>
              <a:endPar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grpSp>
      <p:grpSp>
        <p:nvGrpSpPr>
          <p:cNvPr id="112" name="Group 111">
            <a:extLst>
              <a:ext uri="{FF2B5EF4-FFF2-40B4-BE49-F238E27FC236}">
                <a16:creationId xmlns:a16="http://schemas.microsoft.com/office/drawing/2014/main" id="{A6A65C62-6CBA-484C-BD72-433598B5F3DC}"/>
              </a:ext>
            </a:extLst>
          </p:cNvPr>
          <p:cNvGrpSpPr/>
          <p:nvPr/>
        </p:nvGrpSpPr>
        <p:grpSpPr>
          <a:xfrm>
            <a:off x="2978640" y="1701098"/>
            <a:ext cx="1837774" cy="1102664"/>
            <a:chOff x="2267484" y="432241"/>
            <a:chExt cx="1837774" cy="1102664"/>
          </a:xfrm>
          <a:solidFill>
            <a:schemeClr val="tx1">
              <a:lumMod val="95000"/>
            </a:schemeClr>
          </a:solidFill>
        </p:grpSpPr>
        <p:sp>
          <p:nvSpPr>
            <p:cNvPr id="113" name="Rectangle 112">
              <a:extLst>
                <a:ext uri="{FF2B5EF4-FFF2-40B4-BE49-F238E27FC236}">
                  <a16:creationId xmlns:a16="http://schemas.microsoft.com/office/drawing/2014/main" id="{BFFE087D-90B7-44BC-AC9E-0B75BD342460}"/>
                </a:ext>
              </a:extLst>
            </p:cNvPr>
            <p:cNvSpPr/>
            <p:nvPr/>
          </p:nvSpPr>
          <p:spPr>
            <a:xfrm>
              <a:off x="2267484" y="432241"/>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14" name="TextBox 113">
              <a:extLst>
                <a:ext uri="{FF2B5EF4-FFF2-40B4-BE49-F238E27FC236}">
                  <a16:creationId xmlns:a16="http://schemas.microsoft.com/office/drawing/2014/main" id="{3BE61E17-91EB-4C1D-82B1-BFE582E266F4}"/>
                </a:ext>
              </a:extLst>
            </p:cNvPr>
            <p:cNvSpPr txBox="1"/>
            <p:nvPr/>
          </p:nvSpPr>
          <p:spPr>
            <a:xfrm>
              <a:off x="2267484" y="432241"/>
              <a:ext cx="1837774"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rPr>
                <a:t>Exploratory Data Analysis</a:t>
              </a:r>
            </a:p>
          </p:txBody>
        </p:sp>
      </p:grpSp>
      <p:cxnSp>
        <p:nvCxnSpPr>
          <p:cNvPr id="115" name="Straight Arrow Connector 114">
            <a:extLst>
              <a:ext uri="{FF2B5EF4-FFF2-40B4-BE49-F238E27FC236}">
                <a16:creationId xmlns:a16="http://schemas.microsoft.com/office/drawing/2014/main" id="{B8B2CA05-6C81-4D40-BBBC-521638F13C6E}"/>
              </a:ext>
            </a:extLst>
          </p:cNvPr>
          <p:cNvCxnSpPr>
            <a:cxnSpLocks/>
          </p:cNvCxnSpPr>
          <p:nvPr/>
        </p:nvCxnSpPr>
        <p:spPr>
          <a:xfrm>
            <a:off x="4816414" y="2252429"/>
            <a:ext cx="435129" cy="0"/>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16" name="Group 115">
            <a:extLst>
              <a:ext uri="{FF2B5EF4-FFF2-40B4-BE49-F238E27FC236}">
                <a16:creationId xmlns:a16="http://schemas.microsoft.com/office/drawing/2014/main" id="{72F28DE9-40DB-447B-8781-ACC06397207E}"/>
              </a:ext>
            </a:extLst>
          </p:cNvPr>
          <p:cNvGrpSpPr/>
          <p:nvPr/>
        </p:nvGrpSpPr>
        <p:grpSpPr>
          <a:xfrm>
            <a:off x="5251543" y="1701098"/>
            <a:ext cx="1837774" cy="1102664"/>
            <a:chOff x="4540113" y="444404"/>
            <a:chExt cx="1837774" cy="1102664"/>
          </a:xfrm>
          <a:solidFill>
            <a:schemeClr val="tx1">
              <a:lumMod val="95000"/>
            </a:schemeClr>
          </a:solidFill>
        </p:grpSpPr>
        <p:sp>
          <p:nvSpPr>
            <p:cNvPr id="117" name="Rectangle 116">
              <a:extLst>
                <a:ext uri="{FF2B5EF4-FFF2-40B4-BE49-F238E27FC236}">
                  <a16:creationId xmlns:a16="http://schemas.microsoft.com/office/drawing/2014/main" id="{86600AD7-0C2D-4426-9B3B-C116D39AD7F6}"/>
                </a:ext>
              </a:extLst>
            </p:cNvPr>
            <p:cNvSpPr/>
            <p:nvPr/>
          </p:nvSpPr>
          <p:spPr>
            <a:xfrm>
              <a:off x="4540113" y="444404"/>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18" name="TextBox 117">
              <a:extLst>
                <a:ext uri="{FF2B5EF4-FFF2-40B4-BE49-F238E27FC236}">
                  <a16:creationId xmlns:a16="http://schemas.microsoft.com/office/drawing/2014/main" id="{64E2B48A-27BF-48F3-9EF6-4A7F0E4FE5E3}"/>
                </a:ext>
              </a:extLst>
            </p:cNvPr>
            <p:cNvSpPr txBox="1"/>
            <p:nvPr/>
          </p:nvSpPr>
          <p:spPr>
            <a:xfrm>
              <a:off x="4540113" y="444404"/>
              <a:ext cx="1837774"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rPr>
                <a:t>Feature Engineering</a:t>
              </a:r>
            </a:p>
          </p:txBody>
        </p:sp>
      </p:grpSp>
      <p:cxnSp>
        <p:nvCxnSpPr>
          <p:cNvPr id="119" name="Straight Arrow Connector 118">
            <a:extLst>
              <a:ext uri="{FF2B5EF4-FFF2-40B4-BE49-F238E27FC236}">
                <a16:creationId xmlns:a16="http://schemas.microsoft.com/office/drawing/2014/main" id="{546A9A44-939E-445E-9D3A-AC77D61C165E}"/>
              </a:ext>
            </a:extLst>
          </p:cNvPr>
          <p:cNvCxnSpPr>
            <a:cxnSpLocks/>
          </p:cNvCxnSpPr>
          <p:nvPr/>
        </p:nvCxnSpPr>
        <p:spPr>
          <a:xfrm>
            <a:off x="7089317" y="2241679"/>
            <a:ext cx="435129" cy="0"/>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5B1120D0-37E3-435B-A75A-4052E8E8EC06}"/>
              </a:ext>
            </a:extLst>
          </p:cNvPr>
          <p:cNvCxnSpPr>
            <a:cxnSpLocks/>
          </p:cNvCxnSpPr>
          <p:nvPr/>
        </p:nvCxnSpPr>
        <p:spPr>
          <a:xfrm>
            <a:off x="8443332" y="2782758"/>
            <a:ext cx="0" cy="538998"/>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21" name="Group 120">
            <a:extLst>
              <a:ext uri="{FF2B5EF4-FFF2-40B4-BE49-F238E27FC236}">
                <a16:creationId xmlns:a16="http://schemas.microsoft.com/office/drawing/2014/main" id="{C143FA94-62C3-43CC-8B5C-19449A53B48F}"/>
              </a:ext>
            </a:extLst>
          </p:cNvPr>
          <p:cNvGrpSpPr/>
          <p:nvPr/>
        </p:nvGrpSpPr>
        <p:grpSpPr>
          <a:xfrm>
            <a:off x="7524446" y="1690347"/>
            <a:ext cx="1837774" cy="1102664"/>
            <a:chOff x="6588552" y="422031"/>
            <a:chExt cx="1837774" cy="1102664"/>
          </a:xfrm>
          <a:solidFill>
            <a:schemeClr val="tx1">
              <a:lumMod val="95000"/>
            </a:schemeClr>
          </a:solidFill>
        </p:grpSpPr>
        <p:sp>
          <p:nvSpPr>
            <p:cNvPr id="122" name="Rectangle 121">
              <a:extLst>
                <a:ext uri="{FF2B5EF4-FFF2-40B4-BE49-F238E27FC236}">
                  <a16:creationId xmlns:a16="http://schemas.microsoft.com/office/drawing/2014/main" id="{2B85CAB6-ADE5-4473-BE66-F4D67F48F695}"/>
                </a:ext>
              </a:extLst>
            </p:cNvPr>
            <p:cNvSpPr/>
            <p:nvPr/>
          </p:nvSpPr>
          <p:spPr>
            <a:xfrm>
              <a:off x="6588552" y="422031"/>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23" name="TextBox 122">
              <a:extLst>
                <a:ext uri="{FF2B5EF4-FFF2-40B4-BE49-F238E27FC236}">
                  <a16:creationId xmlns:a16="http://schemas.microsoft.com/office/drawing/2014/main" id="{5B5E5B75-9024-4DA5-A0CB-6F2EAF22846E}"/>
                </a:ext>
              </a:extLst>
            </p:cNvPr>
            <p:cNvSpPr txBox="1"/>
            <p:nvPr/>
          </p:nvSpPr>
          <p:spPr>
            <a:xfrm>
              <a:off x="6588552" y="422031"/>
              <a:ext cx="1837774"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1" kern="1200" dirty="0">
                  <a:solidFill>
                    <a:schemeClr val="bg2">
                      <a:lumMod val="60000"/>
                      <a:lumOff val="40000"/>
                    </a:schemeClr>
                  </a:solidFill>
                  <a:latin typeface="Times New Roman" panose="02020603050405020304" pitchFamily="18" charset="0"/>
                  <a:cs typeface="Times New Roman" panose="02020603050405020304" pitchFamily="18" charset="0"/>
                </a:rPr>
                <a:t>Connect to Data in Tableau</a:t>
              </a:r>
              <a:endPar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grpSp>
      <p:grpSp>
        <p:nvGrpSpPr>
          <p:cNvPr id="124" name="Group 123">
            <a:extLst>
              <a:ext uri="{FF2B5EF4-FFF2-40B4-BE49-F238E27FC236}">
                <a16:creationId xmlns:a16="http://schemas.microsoft.com/office/drawing/2014/main" id="{1E5EC9CA-BE73-4A42-9D77-83B0479A043C}"/>
              </a:ext>
            </a:extLst>
          </p:cNvPr>
          <p:cNvGrpSpPr/>
          <p:nvPr/>
        </p:nvGrpSpPr>
        <p:grpSpPr>
          <a:xfrm>
            <a:off x="7700291" y="3336120"/>
            <a:ext cx="2050377" cy="1102664"/>
            <a:chOff x="553740" y="0"/>
            <a:chExt cx="1837774" cy="1102664"/>
          </a:xfrm>
          <a:solidFill>
            <a:schemeClr val="tx1">
              <a:lumMod val="95000"/>
            </a:schemeClr>
          </a:solidFill>
        </p:grpSpPr>
        <p:sp>
          <p:nvSpPr>
            <p:cNvPr id="125" name="Rectangle 124">
              <a:extLst>
                <a:ext uri="{FF2B5EF4-FFF2-40B4-BE49-F238E27FC236}">
                  <a16:creationId xmlns:a16="http://schemas.microsoft.com/office/drawing/2014/main" id="{5633ED2E-6350-4ACC-A79A-C8ABB22B4980}"/>
                </a:ext>
              </a:extLst>
            </p:cNvPr>
            <p:cNvSpPr/>
            <p:nvPr/>
          </p:nvSpPr>
          <p:spPr>
            <a:xfrm>
              <a:off x="553740" y="0"/>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26" name="TextBox 125">
              <a:extLst>
                <a:ext uri="{FF2B5EF4-FFF2-40B4-BE49-F238E27FC236}">
                  <a16:creationId xmlns:a16="http://schemas.microsoft.com/office/drawing/2014/main" id="{C8040063-0EAA-4C5D-834F-C45A906D6673}"/>
                </a:ext>
              </a:extLst>
            </p:cNvPr>
            <p:cNvSpPr txBox="1"/>
            <p:nvPr/>
          </p:nvSpPr>
          <p:spPr>
            <a:xfrm>
              <a:off x="553740" y="0"/>
              <a:ext cx="1837774"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1" kern="1200" dirty="0">
                  <a:solidFill>
                    <a:schemeClr val="bg2">
                      <a:lumMod val="60000"/>
                      <a:lumOff val="40000"/>
                    </a:schemeClr>
                  </a:solidFill>
                  <a:latin typeface="Times New Roman" panose="02020603050405020304" pitchFamily="18" charset="0"/>
                  <a:cs typeface="Times New Roman" panose="02020603050405020304" pitchFamily="18" charset="0"/>
                </a:rPr>
                <a:t>Design and Create Worksheets</a:t>
              </a:r>
              <a:endPar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grpSp>
      <p:grpSp>
        <p:nvGrpSpPr>
          <p:cNvPr id="127" name="Group 126">
            <a:extLst>
              <a:ext uri="{FF2B5EF4-FFF2-40B4-BE49-F238E27FC236}">
                <a16:creationId xmlns:a16="http://schemas.microsoft.com/office/drawing/2014/main" id="{2ECB7519-BBBA-4572-BCF2-F2D9984754B9}"/>
              </a:ext>
            </a:extLst>
          </p:cNvPr>
          <p:cNvGrpSpPr/>
          <p:nvPr/>
        </p:nvGrpSpPr>
        <p:grpSpPr>
          <a:xfrm>
            <a:off x="5169884" y="3321756"/>
            <a:ext cx="1988252" cy="1169434"/>
            <a:chOff x="-51397" y="1957595"/>
            <a:chExt cx="1954609" cy="1169434"/>
          </a:xfrm>
          <a:solidFill>
            <a:schemeClr val="tx1">
              <a:lumMod val="95000"/>
            </a:schemeClr>
          </a:solidFill>
        </p:grpSpPr>
        <p:sp>
          <p:nvSpPr>
            <p:cNvPr id="128" name="Rectangle 127">
              <a:extLst>
                <a:ext uri="{FF2B5EF4-FFF2-40B4-BE49-F238E27FC236}">
                  <a16:creationId xmlns:a16="http://schemas.microsoft.com/office/drawing/2014/main" id="{B274FC7B-2CE6-4C82-9CD7-C6C9BB4BF8D2}"/>
                </a:ext>
              </a:extLst>
            </p:cNvPr>
            <p:cNvSpPr/>
            <p:nvPr/>
          </p:nvSpPr>
          <p:spPr>
            <a:xfrm>
              <a:off x="7021" y="1957595"/>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29" name="TextBox 128">
              <a:extLst>
                <a:ext uri="{FF2B5EF4-FFF2-40B4-BE49-F238E27FC236}">
                  <a16:creationId xmlns:a16="http://schemas.microsoft.com/office/drawing/2014/main" id="{50C67ABB-BA51-4A2D-9BF6-F235AF889B3B}"/>
                </a:ext>
              </a:extLst>
            </p:cNvPr>
            <p:cNvSpPr txBox="1"/>
            <p:nvPr/>
          </p:nvSpPr>
          <p:spPr>
            <a:xfrm>
              <a:off x="-51397" y="2024365"/>
              <a:ext cx="1954609"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1" kern="1200" dirty="0">
                  <a:solidFill>
                    <a:schemeClr val="bg2">
                      <a:lumMod val="60000"/>
                      <a:lumOff val="40000"/>
                    </a:schemeClr>
                  </a:solidFill>
                  <a:latin typeface="Times New Roman" panose="02020603050405020304" pitchFamily="18" charset="0"/>
                  <a:cs typeface="Times New Roman" panose="02020603050405020304" pitchFamily="18" charset="0"/>
                </a:rPr>
                <a:t>Implement Calculations and Expressions</a:t>
              </a:r>
              <a:endPar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grpSp>
      <p:grpSp>
        <p:nvGrpSpPr>
          <p:cNvPr id="130" name="Group 129">
            <a:extLst>
              <a:ext uri="{FF2B5EF4-FFF2-40B4-BE49-F238E27FC236}">
                <a16:creationId xmlns:a16="http://schemas.microsoft.com/office/drawing/2014/main" id="{F35F460E-66DA-4439-8E00-41C3C48CCA6E}"/>
              </a:ext>
            </a:extLst>
          </p:cNvPr>
          <p:cNvGrpSpPr/>
          <p:nvPr/>
        </p:nvGrpSpPr>
        <p:grpSpPr>
          <a:xfrm>
            <a:off x="2842372" y="3282751"/>
            <a:ext cx="1846822" cy="1141669"/>
            <a:chOff x="-2027" y="1918590"/>
            <a:chExt cx="1846822" cy="1141669"/>
          </a:xfrm>
          <a:solidFill>
            <a:schemeClr val="tx1">
              <a:lumMod val="95000"/>
            </a:schemeClr>
          </a:solidFill>
        </p:grpSpPr>
        <p:sp>
          <p:nvSpPr>
            <p:cNvPr id="131" name="Rectangle 130">
              <a:extLst>
                <a:ext uri="{FF2B5EF4-FFF2-40B4-BE49-F238E27FC236}">
                  <a16:creationId xmlns:a16="http://schemas.microsoft.com/office/drawing/2014/main" id="{93D32AA5-B9DF-47CD-A1B5-2DB020FA4F3C}"/>
                </a:ext>
              </a:extLst>
            </p:cNvPr>
            <p:cNvSpPr/>
            <p:nvPr/>
          </p:nvSpPr>
          <p:spPr>
            <a:xfrm>
              <a:off x="7021" y="1957595"/>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32" name="TextBox 131">
              <a:extLst>
                <a:ext uri="{FF2B5EF4-FFF2-40B4-BE49-F238E27FC236}">
                  <a16:creationId xmlns:a16="http://schemas.microsoft.com/office/drawing/2014/main" id="{D1BEFA45-6B3B-4348-9232-2A9D10B14F3E}"/>
                </a:ext>
              </a:extLst>
            </p:cNvPr>
            <p:cNvSpPr txBox="1"/>
            <p:nvPr/>
          </p:nvSpPr>
          <p:spPr>
            <a:xfrm>
              <a:off x="-2027" y="1918590"/>
              <a:ext cx="1837774"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1" kern="1200" dirty="0">
                  <a:solidFill>
                    <a:schemeClr val="bg2">
                      <a:lumMod val="60000"/>
                      <a:lumOff val="40000"/>
                    </a:schemeClr>
                  </a:solidFill>
                  <a:latin typeface="Times New Roman" panose="02020603050405020304" pitchFamily="18" charset="0"/>
                  <a:cs typeface="Times New Roman" panose="02020603050405020304" pitchFamily="18" charset="0"/>
                </a:rPr>
                <a:t>Implement Calculations and Expressions</a:t>
              </a:r>
              <a:endPar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grpSp>
      <p:grpSp>
        <p:nvGrpSpPr>
          <p:cNvPr id="133" name="Group 132">
            <a:extLst>
              <a:ext uri="{FF2B5EF4-FFF2-40B4-BE49-F238E27FC236}">
                <a16:creationId xmlns:a16="http://schemas.microsoft.com/office/drawing/2014/main" id="{F6386773-B81F-464D-B97A-37E1DD58AD13}"/>
              </a:ext>
            </a:extLst>
          </p:cNvPr>
          <p:cNvGrpSpPr/>
          <p:nvPr/>
        </p:nvGrpSpPr>
        <p:grpSpPr>
          <a:xfrm>
            <a:off x="622086" y="3321756"/>
            <a:ext cx="1837774" cy="1102664"/>
            <a:chOff x="2267484" y="1957595"/>
            <a:chExt cx="1837774" cy="1102664"/>
          </a:xfrm>
          <a:solidFill>
            <a:schemeClr val="tx1">
              <a:lumMod val="95000"/>
            </a:schemeClr>
          </a:solidFill>
        </p:grpSpPr>
        <p:sp>
          <p:nvSpPr>
            <p:cNvPr id="134" name="Rectangle 133">
              <a:extLst>
                <a:ext uri="{FF2B5EF4-FFF2-40B4-BE49-F238E27FC236}">
                  <a16:creationId xmlns:a16="http://schemas.microsoft.com/office/drawing/2014/main" id="{8F498F6D-E4DA-467A-BBE9-B5C2765B33C0}"/>
                </a:ext>
              </a:extLst>
            </p:cNvPr>
            <p:cNvSpPr/>
            <p:nvPr/>
          </p:nvSpPr>
          <p:spPr>
            <a:xfrm>
              <a:off x="2267484" y="1957595"/>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35" name="TextBox 134">
              <a:extLst>
                <a:ext uri="{FF2B5EF4-FFF2-40B4-BE49-F238E27FC236}">
                  <a16:creationId xmlns:a16="http://schemas.microsoft.com/office/drawing/2014/main" id="{F776F91E-D83D-4E2C-8B79-958C860E79F7}"/>
                </a:ext>
              </a:extLst>
            </p:cNvPr>
            <p:cNvSpPr txBox="1"/>
            <p:nvPr/>
          </p:nvSpPr>
          <p:spPr>
            <a:xfrm>
              <a:off x="2267484" y="1957595"/>
              <a:ext cx="1837774"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1" kern="1200" dirty="0">
                  <a:solidFill>
                    <a:schemeClr val="bg2">
                      <a:lumMod val="60000"/>
                      <a:lumOff val="40000"/>
                    </a:schemeClr>
                  </a:solidFill>
                  <a:latin typeface="Times New Roman" panose="02020603050405020304" pitchFamily="18" charset="0"/>
                  <a:cs typeface="Times New Roman" panose="02020603050405020304" pitchFamily="18" charset="0"/>
                </a:rPr>
                <a:t>Performance Optimization</a:t>
              </a:r>
              <a:endPar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grpSp>
      <p:grpSp>
        <p:nvGrpSpPr>
          <p:cNvPr id="136" name="Group 135">
            <a:extLst>
              <a:ext uri="{FF2B5EF4-FFF2-40B4-BE49-F238E27FC236}">
                <a16:creationId xmlns:a16="http://schemas.microsoft.com/office/drawing/2014/main" id="{D723765D-1D08-4957-B6E4-20AB700647C1}"/>
              </a:ext>
            </a:extLst>
          </p:cNvPr>
          <p:cNvGrpSpPr/>
          <p:nvPr/>
        </p:nvGrpSpPr>
        <p:grpSpPr>
          <a:xfrm>
            <a:off x="622086" y="5183836"/>
            <a:ext cx="1837774" cy="1102664"/>
            <a:chOff x="4527947" y="1957595"/>
            <a:chExt cx="1837774" cy="1102664"/>
          </a:xfrm>
          <a:solidFill>
            <a:schemeClr val="tx1">
              <a:lumMod val="95000"/>
            </a:schemeClr>
          </a:solidFill>
        </p:grpSpPr>
        <p:sp>
          <p:nvSpPr>
            <p:cNvPr id="137" name="Rectangle 136">
              <a:extLst>
                <a:ext uri="{FF2B5EF4-FFF2-40B4-BE49-F238E27FC236}">
                  <a16:creationId xmlns:a16="http://schemas.microsoft.com/office/drawing/2014/main" id="{34E94451-DF02-4A06-A971-5CE21F0D2905}"/>
                </a:ext>
              </a:extLst>
            </p:cNvPr>
            <p:cNvSpPr/>
            <p:nvPr/>
          </p:nvSpPr>
          <p:spPr>
            <a:xfrm>
              <a:off x="4527947" y="1957595"/>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38" name="TextBox 137">
              <a:extLst>
                <a:ext uri="{FF2B5EF4-FFF2-40B4-BE49-F238E27FC236}">
                  <a16:creationId xmlns:a16="http://schemas.microsoft.com/office/drawing/2014/main" id="{3987F84B-AE8F-4050-B0D9-3DA86D59DB3F}"/>
                </a:ext>
              </a:extLst>
            </p:cNvPr>
            <p:cNvSpPr txBox="1"/>
            <p:nvPr/>
          </p:nvSpPr>
          <p:spPr>
            <a:xfrm>
              <a:off x="4527947" y="1957595"/>
              <a:ext cx="1837774"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1" kern="1200" dirty="0">
                  <a:solidFill>
                    <a:schemeClr val="bg2">
                      <a:lumMod val="60000"/>
                      <a:lumOff val="40000"/>
                    </a:schemeClr>
                  </a:solidFill>
                  <a:latin typeface="Times New Roman" panose="02020603050405020304" pitchFamily="18" charset="0"/>
                  <a:cs typeface="Times New Roman" panose="02020603050405020304" pitchFamily="18" charset="0"/>
                </a:rPr>
                <a:t>Documentation</a:t>
              </a:r>
              <a:endPar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grpSp>
      <p:grpSp>
        <p:nvGrpSpPr>
          <p:cNvPr id="139" name="Group 138">
            <a:extLst>
              <a:ext uri="{FF2B5EF4-FFF2-40B4-BE49-F238E27FC236}">
                <a16:creationId xmlns:a16="http://schemas.microsoft.com/office/drawing/2014/main" id="{3EF40552-5098-4B44-8FAC-CF17C0045BAD}"/>
              </a:ext>
            </a:extLst>
          </p:cNvPr>
          <p:cNvGrpSpPr/>
          <p:nvPr/>
        </p:nvGrpSpPr>
        <p:grpSpPr>
          <a:xfrm>
            <a:off x="3156620" y="5174151"/>
            <a:ext cx="1837774" cy="1112349"/>
            <a:chOff x="6788410" y="1957595"/>
            <a:chExt cx="1837774" cy="1112349"/>
          </a:xfrm>
          <a:solidFill>
            <a:schemeClr val="tx1">
              <a:lumMod val="95000"/>
            </a:schemeClr>
          </a:solidFill>
        </p:grpSpPr>
        <p:sp>
          <p:nvSpPr>
            <p:cNvPr id="140" name="Rectangle 139">
              <a:extLst>
                <a:ext uri="{FF2B5EF4-FFF2-40B4-BE49-F238E27FC236}">
                  <a16:creationId xmlns:a16="http://schemas.microsoft.com/office/drawing/2014/main" id="{1D11D352-EB0B-4A58-9B25-51540895E65E}"/>
                </a:ext>
              </a:extLst>
            </p:cNvPr>
            <p:cNvSpPr/>
            <p:nvPr/>
          </p:nvSpPr>
          <p:spPr>
            <a:xfrm>
              <a:off x="6788410" y="1957595"/>
              <a:ext cx="1837774" cy="1102664"/>
            </a:xfrm>
            <a:prstGeom prst="rect">
              <a:avLst/>
            </a:prstGeom>
            <a:grpFill/>
            <a:ln w="12700" cap="flat" cmpd="sng" algn="ctr">
              <a:solidFill>
                <a:sysClr val="window" lastClr="FFFFFF">
                  <a:hueOff val="0"/>
                  <a:satOff val="0"/>
                  <a:lumOff val="0"/>
                  <a:alphaOff val="0"/>
                </a:sysClr>
              </a:solidFill>
              <a:prstDash val="solid"/>
              <a:miter lim="800000"/>
            </a:ln>
            <a:effectLst/>
          </p:spPr>
          <p:style>
            <a:lnRef idx="2">
              <a:scrgbClr r="0" g="0" b="0"/>
            </a:lnRef>
            <a:fillRef idx="1">
              <a:scrgbClr r="0" g="0" b="0"/>
            </a:fillRef>
            <a:effectRef idx="0">
              <a:scrgbClr r="0" g="0" b="0"/>
            </a:effectRef>
            <a:fontRef idx="minor">
              <a:schemeClr val="lt1"/>
            </a:fontRef>
          </p:style>
        </p:sp>
        <p:sp>
          <p:nvSpPr>
            <p:cNvPr id="141" name="TextBox 140">
              <a:extLst>
                <a:ext uri="{FF2B5EF4-FFF2-40B4-BE49-F238E27FC236}">
                  <a16:creationId xmlns:a16="http://schemas.microsoft.com/office/drawing/2014/main" id="{B706B971-5546-44F9-9688-3A90BC806DF9}"/>
                </a:ext>
              </a:extLst>
            </p:cNvPr>
            <p:cNvSpPr txBox="1"/>
            <p:nvPr/>
          </p:nvSpPr>
          <p:spPr>
            <a:xfrm>
              <a:off x="6788410" y="1967280"/>
              <a:ext cx="1837774" cy="1102664"/>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IN" sz="1600" b="1" kern="1200" dirty="0">
                  <a:solidFill>
                    <a:schemeClr val="bg2">
                      <a:lumMod val="60000"/>
                      <a:lumOff val="40000"/>
                    </a:schemeClr>
                  </a:solidFill>
                  <a:latin typeface="Times New Roman" panose="02020603050405020304" pitchFamily="18" charset="0"/>
                  <a:cs typeface="Times New Roman" panose="02020603050405020304" pitchFamily="18" charset="0"/>
                </a:rPr>
                <a:t>Deployment</a:t>
              </a:r>
              <a:endParaRPr lang="en-US" sz="1600" b="1" kern="1200" dirty="0">
                <a:solidFill>
                  <a:schemeClr val="bg2">
                    <a:lumMod val="60000"/>
                    <a:lumOff val="40000"/>
                  </a:schemeClr>
                </a:solidFill>
                <a:latin typeface="Times New Roman" panose="02020603050405020304" pitchFamily="18" charset="0"/>
                <a:cs typeface="Times New Roman" panose="02020603050405020304" pitchFamily="18" charset="0"/>
              </a:endParaRPr>
            </a:p>
          </p:txBody>
        </p:sp>
      </p:grpSp>
      <p:cxnSp>
        <p:nvCxnSpPr>
          <p:cNvPr id="142" name="Straight Arrow Connector 141">
            <a:extLst>
              <a:ext uri="{FF2B5EF4-FFF2-40B4-BE49-F238E27FC236}">
                <a16:creationId xmlns:a16="http://schemas.microsoft.com/office/drawing/2014/main" id="{AC1CCF6D-7FAC-4588-96FC-760B92BFDAE2}"/>
              </a:ext>
            </a:extLst>
          </p:cNvPr>
          <p:cNvCxnSpPr>
            <a:cxnSpLocks/>
          </p:cNvCxnSpPr>
          <p:nvPr/>
        </p:nvCxnSpPr>
        <p:spPr>
          <a:xfrm flipH="1">
            <a:off x="4680147" y="3906739"/>
            <a:ext cx="571396" cy="0"/>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Straight Arrow Connector 142">
            <a:extLst>
              <a:ext uri="{FF2B5EF4-FFF2-40B4-BE49-F238E27FC236}">
                <a16:creationId xmlns:a16="http://schemas.microsoft.com/office/drawing/2014/main" id="{07960B83-8733-48D1-833C-27AADE8DCC57}"/>
              </a:ext>
            </a:extLst>
          </p:cNvPr>
          <p:cNvCxnSpPr>
            <a:cxnSpLocks/>
          </p:cNvCxnSpPr>
          <p:nvPr/>
        </p:nvCxnSpPr>
        <p:spPr>
          <a:xfrm flipH="1">
            <a:off x="2537656" y="3906739"/>
            <a:ext cx="313764" cy="0"/>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DF53285C-0AF8-4CE8-84CB-F42E55BD1F4D}"/>
              </a:ext>
            </a:extLst>
          </p:cNvPr>
          <p:cNvCxnSpPr>
            <a:cxnSpLocks/>
          </p:cNvCxnSpPr>
          <p:nvPr/>
        </p:nvCxnSpPr>
        <p:spPr>
          <a:xfrm flipH="1">
            <a:off x="1318846" y="4431265"/>
            <a:ext cx="1" cy="752571"/>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Straight Arrow Connector 144">
            <a:extLst>
              <a:ext uri="{FF2B5EF4-FFF2-40B4-BE49-F238E27FC236}">
                <a16:creationId xmlns:a16="http://schemas.microsoft.com/office/drawing/2014/main" id="{B8700538-FEC0-4357-AE46-304B5D7B885D}"/>
              </a:ext>
            </a:extLst>
          </p:cNvPr>
          <p:cNvCxnSpPr>
            <a:cxnSpLocks/>
            <a:endCxn id="141" idx="1"/>
          </p:cNvCxnSpPr>
          <p:nvPr/>
        </p:nvCxnSpPr>
        <p:spPr>
          <a:xfrm>
            <a:off x="2457902" y="5735167"/>
            <a:ext cx="698718" cy="1"/>
          </a:xfrm>
          <a:prstGeom prst="straightConnector1">
            <a:avLst/>
          </a:prstGeom>
          <a:ln>
            <a:solidFill>
              <a:schemeClr val="bg1">
                <a:alpha val="6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0581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C8D01-3FC0-4BCB-8E42-AD7E8097C3ED}"/>
              </a:ext>
            </a:extLst>
          </p:cNvPr>
          <p:cNvSpPr>
            <a:spLocks noGrp="1"/>
          </p:cNvSpPr>
          <p:nvPr>
            <p:ph type="title"/>
          </p:nvPr>
        </p:nvSpPr>
        <p:spPr>
          <a:xfrm>
            <a:off x="279766" y="214604"/>
            <a:ext cx="8534400" cy="1054360"/>
          </a:xfrm>
        </p:spPr>
        <p:txBody>
          <a:bodyPr>
            <a:normAutofit fontScale="90000"/>
          </a:bodyPr>
          <a:lstStyle/>
          <a:p>
            <a:pPr algn="ctr"/>
            <a:r>
              <a:rPr lang="en-US" b="1" dirty="0"/>
              <a:t>TOP EARNERS with respect to HOST id</a:t>
            </a:r>
            <a:br>
              <a:rPr lang="en-IN" dirty="0"/>
            </a:br>
            <a:endParaRPr lang="en-IN" dirty="0"/>
          </a:p>
        </p:txBody>
      </p:sp>
      <p:pic>
        <p:nvPicPr>
          <p:cNvPr id="12" name="Content Placeholder 11">
            <a:extLst>
              <a:ext uri="{FF2B5EF4-FFF2-40B4-BE49-F238E27FC236}">
                <a16:creationId xmlns:a16="http://schemas.microsoft.com/office/drawing/2014/main" id="{6F872914-91F7-F675-6D38-AA72C609635B}"/>
              </a:ext>
            </a:extLst>
          </p:cNvPr>
          <p:cNvPicPr>
            <a:picLocks noGrp="1" noChangeAspect="1"/>
          </p:cNvPicPr>
          <p:nvPr>
            <p:ph idx="1"/>
          </p:nvPr>
        </p:nvPicPr>
        <p:blipFill>
          <a:blip r:embed="rId2"/>
          <a:stretch>
            <a:fillRect/>
          </a:stretch>
        </p:blipFill>
        <p:spPr>
          <a:xfrm>
            <a:off x="5047862" y="1684350"/>
            <a:ext cx="6655684" cy="4565979"/>
          </a:xfrm>
        </p:spPr>
      </p:pic>
      <p:sp>
        <p:nvSpPr>
          <p:cNvPr id="15" name="TextBox 14">
            <a:extLst>
              <a:ext uri="{FF2B5EF4-FFF2-40B4-BE49-F238E27FC236}">
                <a16:creationId xmlns:a16="http://schemas.microsoft.com/office/drawing/2014/main" id="{2DBA77A1-134B-75AD-5EC4-5D28F1D60973}"/>
              </a:ext>
            </a:extLst>
          </p:cNvPr>
          <p:cNvSpPr txBox="1"/>
          <p:nvPr/>
        </p:nvSpPr>
        <p:spPr>
          <a:xfrm>
            <a:off x="488454" y="1268964"/>
            <a:ext cx="3862874" cy="5201424"/>
          </a:xfrm>
          <a:prstGeom prst="rect">
            <a:avLst/>
          </a:prstGeom>
          <a:noFill/>
        </p:spPr>
        <p:txBody>
          <a:bodyPr wrap="square" rtlCol="0">
            <a:spAutoFit/>
          </a:bodyPr>
          <a:lstStyle/>
          <a:p>
            <a:r>
              <a:rPr lang="en-IN" sz="1600" dirty="0"/>
              <a:t>The Top 5 Hosts who manages the property listings and earned the most among all the hosts are as follows:</a:t>
            </a:r>
          </a:p>
          <a:p>
            <a:endParaRPr lang="en-IN" dirty="0"/>
          </a:p>
          <a:p>
            <a:pPr>
              <a:buFont typeface="Arial" panose="020B0604020202020204" pitchFamily="34" charset="0"/>
              <a:buChar char="•"/>
            </a:pPr>
            <a:r>
              <a:rPr lang="en-IN" sz="1400" dirty="0">
                <a:effectLst/>
                <a:latin typeface="Times New Roman" panose="02020603050405020304" pitchFamily="18" charset="0"/>
                <a:cs typeface="Times New Roman" panose="02020603050405020304" pitchFamily="18" charset="0"/>
              </a:rPr>
              <a:t>Host ID 2674028:  Earned mostly from Oud Noord from Home/Apt type with 0.16M euros.</a:t>
            </a:r>
          </a:p>
          <a:p>
            <a:endParaRPr lang="en-IN" sz="140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400" dirty="0">
                <a:effectLst/>
                <a:latin typeface="Times New Roman" panose="02020603050405020304" pitchFamily="18" charset="0"/>
                <a:cs typeface="Times New Roman" panose="02020603050405020304" pitchFamily="18" charset="0"/>
              </a:rPr>
              <a:t> Host ID 336950: Earned Mostly from Centrum West, from private room type with total Earnings 0.14M euros.</a:t>
            </a:r>
          </a:p>
          <a:p>
            <a:endParaRPr lang="en-IN" sz="140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400" dirty="0">
                <a:effectLst/>
                <a:latin typeface="Times New Roman" panose="02020603050405020304" pitchFamily="18" charset="0"/>
                <a:cs typeface="Times New Roman" panose="02020603050405020304" pitchFamily="18" charset="0"/>
              </a:rPr>
              <a:t> Host ID 187580: Earned Mostly from centrum west specifically from Private Room type with total Earnings 0.12M euros.</a:t>
            </a:r>
          </a:p>
          <a:p>
            <a:endParaRPr lang="en-IN" sz="140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400" dirty="0">
                <a:effectLst/>
                <a:latin typeface="Times New Roman" panose="02020603050405020304" pitchFamily="18" charset="0"/>
                <a:cs typeface="Times New Roman" panose="02020603050405020304" pitchFamily="18" charset="0"/>
              </a:rPr>
              <a:t>Host ID 1464510: Earned mostly from Various </a:t>
            </a:r>
            <a:r>
              <a:rPr lang="en-IN" sz="1400" dirty="0" err="1">
                <a:effectLst/>
                <a:latin typeface="Times New Roman" panose="02020603050405020304" pitchFamily="18" charset="0"/>
                <a:cs typeface="Times New Roman" panose="02020603050405020304" pitchFamily="18" charset="0"/>
              </a:rPr>
              <a:t>Neighborhoods</a:t>
            </a:r>
            <a:r>
              <a:rPr lang="en-IN" sz="1400" dirty="0">
                <a:effectLst/>
                <a:latin typeface="Times New Roman" panose="02020603050405020304" pitchFamily="18" charset="0"/>
                <a:cs typeface="Times New Roman" panose="02020603050405020304" pitchFamily="18" charset="0"/>
              </a:rPr>
              <a:t>, specifically from Home/Apt type with total Earnings 0.12M euros.</a:t>
            </a:r>
          </a:p>
          <a:p>
            <a:endParaRPr lang="en-IN" sz="1400" dirty="0">
              <a:effectLst/>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400" dirty="0">
                <a:effectLst/>
                <a:latin typeface="Times New Roman" panose="02020603050405020304" pitchFamily="18" charset="0"/>
                <a:cs typeface="Times New Roman" panose="02020603050405020304" pitchFamily="18" charset="0"/>
              </a:rPr>
              <a:t>Host ID 8558897: Earned mostly from Centrum Oost, Noord-West/Noord-</a:t>
            </a:r>
            <a:r>
              <a:rPr lang="en-IN" sz="1400" dirty="0" err="1">
                <a:effectLst/>
                <a:latin typeface="Times New Roman" panose="02020603050405020304" pitchFamily="18" charset="0"/>
                <a:cs typeface="Times New Roman" panose="02020603050405020304" pitchFamily="18" charset="0"/>
              </a:rPr>
              <a:t>Midden,speicifically</a:t>
            </a:r>
            <a:r>
              <a:rPr lang="en-IN" sz="1400" dirty="0">
                <a:effectLst/>
                <a:latin typeface="Times New Roman" panose="02020603050405020304" pitchFamily="18" charset="0"/>
                <a:cs typeface="Times New Roman" panose="02020603050405020304" pitchFamily="18" charset="0"/>
              </a:rPr>
              <a:t> from entire Home/Apt  type with total Earnings 0.12M euros.</a:t>
            </a:r>
          </a:p>
        </p:txBody>
      </p:sp>
    </p:spTree>
    <p:extLst>
      <p:ext uri="{BB962C8B-B14F-4D97-AF65-F5344CB8AC3E}">
        <p14:creationId xmlns:p14="http://schemas.microsoft.com/office/powerpoint/2010/main" val="3050006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CF0FE-2456-4C5F-9059-582DAE232507}"/>
              </a:ext>
            </a:extLst>
          </p:cNvPr>
          <p:cNvSpPr>
            <a:spLocks noGrp="1"/>
          </p:cNvSpPr>
          <p:nvPr>
            <p:ph type="title"/>
          </p:nvPr>
        </p:nvSpPr>
        <p:spPr>
          <a:xfrm>
            <a:off x="446820" y="179101"/>
            <a:ext cx="8534400" cy="1507067"/>
          </a:xfrm>
        </p:spPr>
        <p:txBody>
          <a:bodyPr>
            <a:normAutofit fontScale="90000"/>
          </a:bodyPr>
          <a:lstStyle/>
          <a:p>
            <a:r>
              <a:rPr lang="en-US" b="1" dirty="0"/>
              <a:t>MAXIMUM BOOKINGS AMONG DIFFERENT LOCATIONS :</a:t>
            </a:r>
            <a:br>
              <a:rPr lang="en-IN" dirty="0"/>
            </a:br>
            <a:endParaRPr lang="en-IN" dirty="0"/>
          </a:p>
        </p:txBody>
      </p:sp>
      <p:pic>
        <p:nvPicPr>
          <p:cNvPr id="5" name="Picture 4">
            <a:extLst>
              <a:ext uri="{FF2B5EF4-FFF2-40B4-BE49-F238E27FC236}">
                <a16:creationId xmlns:a16="http://schemas.microsoft.com/office/drawing/2014/main" id="{BF434891-80E0-CB65-6554-2151FDA6D5BD}"/>
              </a:ext>
            </a:extLst>
          </p:cNvPr>
          <p:cNvPicPr>
            <a:picLocks noChangeAspect="1"/>
          </p:cNvPicPr>
          <p:nvPr/>
        </p:nvPicPr>
        <p:blipFill>
          <a:blip r:embed="rId2"/>
          <a:stretch>
            <a:fillRect/>
          </a:stretch>
        </p:blipFill>
        <p:spPr>
          <a:xfrm>
            <a:off x="4749282" y="1605145"/>
            <a:ext cx="6995898" cy="4463830"/>
          </a:xfrm>
          <a:prstGeom prst="rect">
            <a:avLst/>
          </a:prstGeom>
        </p:spPr>
      </p:pic>
      <p:graphicFrame>
        <p:nvGraphicFramePr>
          <p:cNvPr id="7" name="Table 6">
            <a:extLst>
              <a:ext uri="{FF2B5EF4-FFF2-40B4-BE49-F238E27FC236}">
                <a16:creationId xmlns:a16="http://schemas.microsoft.com/office/drawing/2014/main" id="{E016C2A5-CA1A-66A0-D8B1-E1892E2DDC9B}"/>
              </a:ext>
            </a:extLst>
          </p:cNvPr>
          <p:cNvGraphicFramePr>
            <a:graphicFrameLocks noGrp="1"/>
          </p:cNvGraphicFramePr>
          <p:nvPr>
            <p:extLst>
              <p:ext uri="{D42A27DB-BD31-4B8C-83A1-F6EECF244321}">
                <p14:modId xmlns:p14="http://schemas.microsoft.com/office/powerpoint/2010/main" val="2756405978"/>
              </p:ext>
            </p:extLst>
          </p:nvPr>
        </p:nvGraphicFramePr>
        <p:xfrm>
          <a:off x="326571" y="2475131"/>
          <a:ext cx="2958938" cy="1623200"/>
        </p:xfrm>
        <a:graphic>
          <a:graphicData uri="http://schemas.openxmlformats.org/drawingml/2006/table">
            <a:tbl>
              <a:tblPr/>
              <a:tblGrid>
                <a:gridCol w="2958938">
                  <a:extLst>
                    <a:ext uri="{9D8B030D-6E8A-4147-A177-3AD203B41FA5}">
                      <a16:colId xmlns:a16="http://schemas.microsoft.com/office/drawing/2014/main" val="2696452509"/>
                    </a:ext>
                  </a:extLst>
                </a:gridCol>
              </a:tblGrid>
              <a:tr h="811600">
                <a:tc>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2025614635"/>
                  </a:ext>
                </a:extLst>
              </a:tr>
              <a:tr h="811600">
                <a:tc>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1207512695"/>
                  </a:ext>
                </a:extLst>
              </a:tr>
            </a:tbl>
          </a:graphicData>
        </a:graphic>
      </p:graphicFrame>
      <p:sp>
        <p:nvSpPr>
          <p:cNvPr id="9" name="TextBox 8">
            <a:extLst>
              <a:ext uri="{FF2B5EF4-FFF2-40B4-BE49-F238E27FC236}">
                <a16:creationId xmlns:a16="http://schemas.microsoft.com/office/drawing/2014/main" id="{37E86724-3B8D-7387-5A13-861822D0105F}"/>
              </a:ext>
            </a:extLst>
          </p:cNvPr>
          <p:cNvSpPr txBox="1"/>
          <p:nvPr/>
        </p:nvSpPr>
        <p:spPr>
          <a:xfrm>
            <a:off x="446820" y="1686168"/>
            <a:ext cx="3621326" cy="6817251"/>
          </a:xfrm>
          <a:prstGeom prst="rect">
            <a:avLst/>
          </a:prstGeom>
          <a:noFill/>
        </p:spPr>
        <p:txBody>
          <a:bodyPr wrap="square" rtlCol="0">
            <a:spAutoFit/>
          </a:bodyPr>
          <a:lstStyle/>
          <a:p>
            <a:r>
              <a:rPr lang="en-US" sz="1600" b="0" i="0" u="none" strike="noStrike" dirty="0">
                <a:effectLst/>
                <a:latin typeface="Times New Roman" panose="02020603050405020304" pitchFamily="18" charset="0"/>
                <a:cs typeface="Times New Roman" panose="02020603050405020304" pitchFamily="18" charset="0"/>
              </a:rPr>
              <a:t>The Top 5 Neighborhoods with Max Bookings  based on their total reviews are as follows :</a:t>
            </a:r>
          </a:p>
          <a:p>
            <a:endParaRPr lang="en-US"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IN" sz="1400" b="0" i="0" u="none" strike="noStrike" dirty="0">
                <a:effectLst/>
                <a:latin typeface="Times New Roman" panose="02020603050405020304" pitchFamily="18" charset="0"/>
                <a:cs typeface="Times New Roman" panose="02020603050405020304" pitchFamily="18" charset="0"/>
              </a:rPr>
              <a:t>De </a:t>
            </a:r>
            <a:r>
              <a:rPr lang="en-IN" sz="1400" b="0" i="0" u="none" strike="noStrike" dirty="0" err="1">
                <a:effectLst/>
                <a:latin typeface="Times New Roman" panose="02020603050405020304" pitchFamily="18" charset="0"/>
                <a:cs typeface="Times New Roman" panose="02020603050405020304" pitchFamily="18" charset="0"/>
              </a:rPr>
              <a:t>Baarsjes</a:t>
            </a:r>
            <a:r>
              <a:rPr lang="en-IN" sz="1400" b="0" i="0" u="none" strike="noStrike" dirty="0">
                <a:effectLst/>
                <a:latin typeface="Times New Roman" panose="02020603050405020304" pitchFamily="18" charset="0"/>
                <a:cs typeface="Times New Roman" panose="02020603050405020304" pitchFamily="18" charset="0"/>
              </a:rPr>
              <a:t> / Oud West</a:t>
            </a:r>
            <a:r>
              <a:rPr lang="en-IN" sz="1400" dirty="0">
                <a:latin typeface="Times New Roman" panose="02020603050405020304" pitchFamily="18" charset="0"/>
                <a:cs typeface="Times New Roman" panose="02020603050405020304" pitchFamily="18" charset="0"/>
              </a:rPr>
              <a:t> with a total no of bookings of 52823.</a:t>
            </a:r>
            <a:endParaRPr lang="en-US" sz="14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IN" sz="1400" b="0" i="0" u="none" strike="noStrike" dirty="0">
                <a:effectLst/>
                <a:latin typeface="Times New Roman" panose="02020603050405020304" pitchFamily="18" charset="0"/>
                <a:cs typeface="Times New Roman" panose="02020603050405020304" pitchFamily="18" charset="0"/>
              </a:rPr>
              <a:t>Centrum west </a:t>
            </a:r>
            <a:r>
              <a:rPr lang="en-IN" sz="1400" dirty="0">
                <a:latin typeface="Times New Roman" panose="02020603050405020304" pitchFamily="18" charset="0"/>
                <a:cs typeface="Times New Roman" panose="02020603050405020304" pitchFamily="18" charset="0"/>
              </a:rPr>
              <a:t>with a total no of bookings of 52115.</a:t>
            </a:r>
            <a:endParaRPr lang="en-IN" sz="1400" b="0" i="0" u="none" strike="noStrike" dirty="0">
              <a:effectLst/>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Centrum Oost with a total no of bookings of  37221.</a:t>
            </a:r>
          </a:p>
          <a:p>
            <a:pPr marL="285750" indent="-285750">
              <a:lnSpc>
                <a:spcPct val="150000"/>
              </a:lnSpc>
              <a:buFont typeface="Arial" panose="020B0604020202020204" pitchFamily="34" charset="0"/>
              <a:buChar char="•"/>
            </a:pPr>
            <a:r>
              <a:rPr lang="en-IN" sz="1400" b="0" i="0" u="none" strike="noStrike" dirty="0">
                <a:effectLst/>
                <a:latin typeface="Times New Roman" panose="02020603050405020304" pitchFamily="18" charset="0"/>
                <a:cs typeface="Times New Roman" panose="02020603050405020304" pitchFamily="18" charset="0"/>
              </a:rPr>
              <a:t>De </a:t>
            </a:r>
            <a:r>
              <a:rPr lang="en-IN" sz="1400" b="0" i="0" u="none" strike="noStrike" dirty="0" err="1">
                <a:effectLst/>
                <a:latin typeface="Times New Roman" panose="02020603050405020304" pitchFamily="18" charset="0"/>
                <a:cs typeface="Times New Roman" panose="02020603050405020304" pitchFamily="18" charset="0"/>
              </a:rPr>
              <a:t>Pijp</a:t>
            </a:r>
            <a:r>
              <a:rPr lang="en-IN" sz="1400" b="0" i="0" u="none" strike="noStrike" dirty="0">
                <a:effectLst/>
                <a:latin typeface="Times New Roman" panose="02020603050405020304" pitchFamily="18" charset="0"/>
                <a:cs typeface="Times New Roman" panose="02020603050405020304" pitchFamily="18" charset="0"/>
              </a:rPr>
              <a:t> / </a:t>
            </a:r>
            <a:r>
              <a:rPr lang="en-IN" sz="1400" b="0" i="0" u="none" strike="noStrike" dirty="0" err="1">
                <a:effectLst/>
                <a:latin typeface="Times New Roman" panose="02020603050405020304" pitchFamily="18" charset="0"/>
                <a:cs typeface="Times New Roman" panose="02020603050405020304" pitchFamily="18" charset="0"/>
              </a:rPr>
              <a:t>Rivierenbuurt</a:t>
            </a:r>
            <a:r>
              <a:rPr lang="en-IN" sz="1400" b="0" i="0" u="none" strike="noStrike" dirty="0">
                <a:effectLst/>
                <a:latin typeface="Times New Roman" panose="02020603050405020304" pitchFamily="18" charset="0"/>
                <a:cs typeface="Times New Roman" panose="02020603050405020304" pitchFamily="18" charset="0"/>
              </a:rPr>
              <a:t> </a:t>
            </a:r>
            <a:r>
              <a:rPr lang="en-IN" sz="1400" dirty="0">
                <a:latin typeface="Times New Roman" panose="02020603050405020304" pitchFamily="18" charset="0"/>
                <a:cs typeface="Times New Roman" panose="02020603050405020304" pitchFamily="18" charset="0"/>
              </a:rPr>
              <a:t>with a total no of bookings of 35627.</a:t>
            </a:r>
            <a:endParaRPr lang="en-IN" sz="1400" b="0" i="0" u="none" strike="noStrike" dirty="0">
              <a:effectLst/>
              <a:latin typeface="Times New Roman" panose="02020603050405020304" pitchFamily="18" charset="0"/>
              <a:cs typeface="Times New Roman" panose="02020603050405020304" pitchFamily="18" charset="0"/>
            </a:endParaRPr>
          </a:p>
          <a:p>
            <a:pPr>
              <a:lnSpc>
                <a:spcPct val="150000"/>
              </a:lnSpc>
            </a:pPr>
            <a:endParaRPr lang="en-IN" sz="1400" b="0" i="0" u="none" strike="noStrike" dirty="0">
              <a:effectLst/>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IN" sz="1400" b="0" i="0" u="none" strike="noStrike" dirty="0">
                <a:effectLst/>
                <a:latin typeface="Times New Roman" panose="02020603050405020304" pitchFamily="18" charset="0"/>
                <a:cs typeface="Times New Roman" panose="02020603050405020304" pitchFamily="18" charset="0"/>
              </a:rPr>
              <a:t>Noord-West / Noord-Midden </a:t>
            </a:r>
            <a:r>
              <a:rPr lang="en-IN" sz="1400" dirty="0">
                <a:latin typeface="Times New Roman" panose="02020603050405020304" pitchFamily="18" charset="0"/>
                <a:cs typeface="Times New Roman" panose="02020603050405020304" pitchFamily="18" charset="0"/>
              </a:rPr>
              <a:t>with a total no of </a:t>
            </a:r>
            <a:r>
              <a:rPr lang="en-IN" sz="1400" dirty="0" err="1">
                <a:latin typeface="Times New Roman" panose="02020603050405020304" pitchFamily="18" charset="0"/>
                <a:cs typeface="Times New Roman" panose="02020603050405020304" pitchFamily="18" charset="0"/>
              </a:rPr>
              <a:t>bookingsvof</a:t>
            </a:r>
            <a:r>
              <a:rPr lang="en-IN" sz="1400" dirty="0">
                <a:latin typeface="Times New Roman" panose="02020603050405020304" pitchFamily="18" charset="0"/>
                <a:cs typeface="Times New Roman" panose="02020603050405020304" pitchFamily="18" charset="0"/>
              </a:rPr>
              <a:t> 19097.</a:t>
            </a:r>
            <a:endParaRPr lang="en-IN" sz="1400" b="0" i="0" u="none" strike="noStrike" dirty="0">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1800" b="0" i="0" u="none" strike="noStrike" dirty="0">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1800" b="0" i="0" u="none" strike="noStrike" dirty="0">
              <a:effectLst/>
              <a:latin typeface="Times New Roman" panose="02020603050405020304" pitchFamily="18" charset="0"/>
              <a:cs typeface="Times New Roman" panose="02020603050405020304" pitchFamily="18" charset="0"/>
            </a:endParaRPr>
          </a:p>
          <a:p>
            <a:endParaRPr lang="en-US" sz="1400" b="0" i="0" u="none" strike="noStrike" dirty="0">
              <a:effectLst/>
              <a:latin typeface="Times New Roman" panose="02020603050405020304" pitchFamily="18" charset="0"/>
              <a:cs typeface="Times New Roman" panose="02020603050405020304" pitchFamily="18" charset="0"/>
            </a:endParaRPr>
          </a:p>
          <a:p>
            <a:br>
              <a:rPr lang="en-IN" dirty="0"/>
            </a:br>
            <a:endParaRPr lang="en-IN" sz="1800" b="0" i="0" u="none" strike="noStrike" dirty="0">
              <a:effectLst/>
              <a:latin typeface="Calibri" panose="020F0502020204030204" pitchFamily="34" charset="0"/>
            </a:endParaRPr>
          </a:p>
          <a:p>
            <a:pPr marL="285750" indent="-285750">
              <a:buFont typeface="Arial" panose="020B0604020202020204" pitchFamily="34" charset="0"/>
              <a:buChar char="•"/>
            </a:pPr>
            <a:endParaRPr lang="en-IN" sz="1800" b="0" i="0" u="none" strike="noStrike" dirty="0">
              <a:solidFill>
                <a:srgbClr val="000000"/>
              </a:solidFill>
              <a:effectLst/>
              <a:latin typeface="Calibri" panose="020F0502020204030204" pitchFamily="34" charset="0"/>
            </a:endParaRPr>
          </a:p>
          <a:p>
            <a:pPr marL="285750" indent="-285750">
              <a:buFont typeface="Arial" panose="020B0604020202020204" pitchFamily="34" charset="0"/>
              <a:buChar char="•"/>
            </a:pPr>
            <a:endParaRPr lang="en-IN" sz="1800" b="0" i="0" u="none" strike="noStrike" dirty="0">
              <a:solidFill>
                <a:srgbClr val="000000"/>
              </a:solidFill>
              <a:effectLst/>
              <a:latin typeface="Calibri" panose="020F0502020204030204" pitchFamily="34" charset="0"/>
            </a:endParaRP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584926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2743E-99B6-428B-9397-B63867F61AF1}"/>
              </a:ext>
            </a:extLst>
          </p:cNvPr>
          <p:cNvSpPr>
            <a:spLocks noGrp="1"/>
          </p:cNvSpPr>
          <p:nvPr>
            <p:ph type="title"/>
          </p:nvPr>
        </p:nvSpPr>
        <p:spPr>
          <a:xfrm>
            <a:off x="323727" y="205478"/>
            <a:ext cx="8534400" cy="1507067"/>
          </a:xfrm>
        </p:spPr>
        <p:txBody>
          <a:bodyPr/>
          <a:lstStyle/>
          <a:p>
            <a:r>
              <a:rPr lang="en-US" b="1" dirty="0"/>
              <a:t>HOSTS MONTHLY EARNING VS PRICE:</a:t>
            </a:r>
            <a:br>
              <a:rPr lang="en-IN" dirty="0"/>
            </a:br>
            <a:endParaRPr lang="en-IN" dirty="0"/>
          </a:p>
        </p:txBody>
      </p:sp>
      <p:pic>
        <p:nvPicPr>
          <p:cNvPr id="5" name="Picture 4">
            <a:extLst>
              <a:ext uri="{FF2B5EF4-FFF2-40B4-BE49-F238E27FC236}">
                <a16:creationId xmlns:a16="http://schemas.microsoft.com/office/drawing/2014/main" id="{7FF668D9-705F-ACE2-3396-AB980841DBC0}"/>
              </a:ext>
            </a:extLst>
          </p:cNvPr>
          <p:cNvPicPr>
            <a:picLocks noChangeAspect="1"/>
          </p:cNvPicPr>
          <p:nvPr/>
        </p:nvPicPr>
        <p:blipFill>
          <a:blip r:embed="rId2"/>
          <a:stretch>
            <a:fillRect/>
          </a:stretch>
        </p:blipFill>
        <p:spPr>
          <a:xfrm>
            <a:off x="4526925" y="1712544"/>
            <a:ext cx="7195922" cy="4491485"/>
          </a:xfrm>
          <a:prstGeom prst="rect">
            <a:avLst/>
          </a:prstGeom>
        </p:spPr>
      </p:pic>
      <p:sp>
        <p:nvSpPr>
          <p:cNvPr id="8" name="TextBox 7">
            <a:extLst>
              <a:ext uri="{FF2B5EF4-FFF2-40B4-BE49-F238E27FC236}">
                <a16:creationId xmlns:a16="http://schemas.microsoft.com/office/drawing/2014/main" id="{59DAD556-6CB4-481D-A092-34A0E5CD47FE}"/>
              </a:ext>
            </a:extLst>
          </p:cNvPr>
          <p:cNvSpPr txBox="1"/>
          <p:nvPr/>
        </p:nvSpPr>
        <p:spPr>
          <a:xfrm>
            <a:off x="699163" y="1855449"/>
            <a:ext cx="3452327" cy="39316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Because of significant increase in the pricing of hotels there is nothing much improved in the earning of host . But when pricing is below 1000 euros the host </a:t>
            </a:r>
            <a:r>
              <a:rPr lang="en-IN" sz="1400" dirty="0" err="1">
                <a:latin typeface="Times New Roman" panose="02020603050405020304" pitchFamily="18" charset="0"/>
                <a:cs typeface="Times New Roman" panose="02020603050405020304" pitchFamily="18" charset="0"/>
              </a:rPr>
              <a:t>revenued</a:t>
            </a:r>
            <a:r>
              <a:rPr lang="en-IN" sz="1400" dirty="0">
                <a:latin typeface="Times New Roman" panose="02020603050405020304" pitchFamily="18" charset="0"/>
                <a:cs typeface="Times New Roman" panose="02020603050405020304" pitchFamily="18" charset="0"/>
              </a:rPr>
              <a:t> been increased significantly.</a:t>
            </a:r>
          </a:p>
          <a:p>
            <a:pPr marL="285750" indent="-285750">
              <a:lnSpc>
                <a:spcPct val="150000"/>
              </a:lnSpc>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For example, in Westerpark  for a pricing of 6000 euros the host earns almost nothing.</a:t>
            </a:r>
          </a:p>
          <a:p>
            <a:pPr marL="285750" indent="-285750">
              <a:lnSpc>
                <a:spcPct val="150000"/>
              </a:lnSpc>
              <a:buFont typeface="Arial" panose="020B0604020202020204" pitchFamily="34" charset="0"/>
              <a:buChar char="•"/>
            </a:pPr>
            <a:r>
              <a:rPr lang="en-IN" sz="1400" dirty="0">
                <a:latin typeface="Times New Roman" panose="02020603050405020304" pitchFamily="18" charset="0"/>
                <a:cs typeface="Times New Roman" panose="02020603050405020304" pitchFamily="18" charset="0"/>
              </a:rPr>
              <a:t>But in centrum west, even for a pricing around 180 euros, host earns significantly.</a:t>
            </a:r>
          </a:p>
        </p:txBody>
      </p:sp>
    </p:spTree>
    <p:extLst>
      <p:ext uri="{BB962C8B-B14F-4D97-AF65-F5344CB8AC3E}">
        <p14:creationId xmlns:p14="http://schemas.microsoft.com/office/powerpoint/2010/main" val="3385958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2743E-99B6-428B-9397-B63867F61AF1}"/>
              </a:ext>
            </a:extLst>
          </p:cNvPr>
          <p:cNvSpPr>
            <a:spLocks noGrp="1"/>
          </p:cNvSpPr>
          <p:nvPr>
            <p:ph type="title"/>
          </p:nvPr>
        </p:nvSpPr>
        <p:spPr>
          <a:xfrm>
            <a:off x="291643" y="0"/>
            <a:ext cx="10552820" cy="1507067"/>
          </a:xfrm>
        </p:spPr>
        <p:txBody>
          <a:bodyPr/>
          <a:lstStyle/>
          <a:p>
            <a:r>
              <a:rPr lang="en-US" b="1" dirty="0"/>
              <a:t>RELATION BETWEEN PRICE AND LOCATION :</a:t>
            </a:r>
            <a:endParaRPr lang="en-IN" dirty="0"/>
          </a:p>
        </p:txBody>
      </p:sp>
      <p:pic>
        <p:nvPicPr>
          <p:cNvPr id="7" name="Picture 6">
            <a:extLst>
              <a:ext uri="{FF2B5EF4-FFF2-40B4-BE49-F238E27FC236}">
                <a16:creationId xmlns:a16="http://schemas.microsoft.com/office/drawing/2014/main" id="{E2664B88-EB9A-CF57-5CA9-562B57D99855}"/>
              </a:ext>
            </a:extLst>
          </p:cNvPr>
          <p:cNvPicPr>
            <a:picLocks noChangeAspect="1"/>
          </p:cNvPicPr>
          <p:nvPr/>
        </p:nvPicPr>
        <p:blipFill>
          <a:blip r:embed="rId2"/>
          <a:stretch>
            <a:fillRect/>
          </a:stretch>
        </p:blipFill>
        <p:spPr>
          <a:xfrm>
            <a:off x="4723202" y="1806301"/>
            <a:ext cx="6913274" cy="4389049"/>
          </a:xfrm>
          <a:prstGeom prst="rect">
            <a:avLst/>
          </a:prstGeom>
        </p:spPr>
      </p:pic>
      <p:sp>
        <p:nvSpPr>
          <p:cNvPr id="8" name="TextBox 7">
            <a:extLst>
              <a:ext uri="{FF2B5EF4-FFF2-40B4-BE49-F238E27FC236}">
                <a16:creationId xmlns:a16="http://schemas.microsoft.com/office/drawing/2014/main" id="{E121D612-4B6E-EB47-9F01-86F12195D809}"/>
              </a:ext>
            </a:extLst>
          </p:cNvPr>
          <p:cNvSpPr txBox="1"/>
          <p:nvPr/>
        </p:nvSpPr>
        <p:spPr>
          <a:xfrm>
            <a:off x="429208" y="1838131"/>
            <a:ext cx="3582955" cy="5186035"/>
          </a:xfrm>
          <a:prstGeom prst="rect">
            <a:avLst/>
          </a:prstGeom>
          <a:noFill/>
        </p:spPr>
        <p:txBody>
          <a:bodyPr wrap="square" rtlCol="0">
            <a:spAutoFit/>
          </a:bodyPr>
          <a:lstStyle/>
          <a:p>
            <a:pPr algn="just">
              <a:lnSpc>
                <a:spcPct val="150000"/>
              </a:lnSpc>
              <a:buFont typeface="Arial" panose="020B0604020202020204" pitchFamily="34" charset="0"/>
              <a:buChar char="•"/>
            </a:pPr>
            <a:r>
              <a:rPr lang="en-US" sz="1400" b="0" i="0" dirty="0">
                <a:effectLst/>
                <a:latin typeface="Times New Roman" panose="02020603050405020304" pitchFamily="18" charset="0"/>
                <a:cs typeface="Times New Roman" panose="02020603050405020304" pitchFamily="18" charset="0"/>
              </a:rPr>
              <a:t> Extreme prices where observed in Westerpark &amp; Centrum Oost: 6000 euros and 3800 euros. Also, Most prices were below 800 euros. Only entire home/apartments show a wide pricing range.</a:t>
            </a:r>
          </a:p>
          <a:p>
            <a:pPr algn="just">
              <a:lnSpc>
                <a:spcPct val="150000"/>
              </a:lnSpc>
            </a:pPr>
            <a:endParaRPr lang="en-US" sz="1400" b="0" i="0" dirty="0">
              <a:effectLst/>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1600" b="0" i="0" dirty="0">
                <a:effectLst/>
                <a:latin typeface="HrpEmojiFont"/>
              </a:rPr>
              <a:t>Private room prices mostly below 300 </a:t>
            </a:r>
            <a:r>
              <a:rPr lang="en-US" sz="1400" b="0" i="0" dirty="0" err="1">
                <a:effectLst/>
                <a:latin typeface="Times New Roman" panose="02020603050405020304" pitchFamily="18" charset="0"/>
                <a:cs typeface="Times New Roman" panose="02020603050405020304" pitchFamily="18" charset="0"/>
              </a:rPr>
              <a:t>euroseverywhere</a:t>
            </a:r>
            <a:r>
              <a:rPr lang="en-US" sz="1400" b="0" i="0" dirty="0">
                <a:effectLst/>
                <a:latin typeface="Times New Roman" panose="02020603050405020304" pitchFamily="18" charset="0"/>
                <a:cs typeface="Times New Roman" panose="02020603050405020304" pitchFamily="18" charset="0"/>
              </a:rPr>
              <a:t>.</a:t>
            </a:r>
            <a:r>
              <a:rPr lang="en-IN" sz="1400" b="0" i="0" u="none" strike="noStrike" dirty="0" err="1">
                <a:effectLst/>
                <a:latin typeface="Times New Roman" panose="02020603050405020304" pitchFamily="18" charset="0"/>
                <a:cs typeface="Times New Roman" panose="02020603050405020304" pitchFamily="18" charset="0"/>
              </a:rPr>
              <a:t>Geuzenveld</a:t>
            </a:r>
            <a:r>
              <a:rPr lang="en-IN" sz="1400" b="0" i="0" u="none" strike="noStrike" dirty="0">
                <a:effectLst/>
                <a:latin typeface="Times New Roman" panose="02020603050405020304" pitchFamily="18" charset="0"/>
                <a:cs typeface="Times New Roman" panose="02020603050405020304" pitchFamily="18" charset="0"/>
              </a:rPr>
              <a:t>/</a:t>
            </a:r>
            <a:r>
              <a:rPr lang="en-IN" sz="1400" b="0" i="0" u="none" strike="noStrike" dirty="0" err="1">
                <a:effectLst/>
                <a:latin typeface="Times New Roman" panose="02020603050405020304" pitchFamily="18" charset="0"/>
                <a:cs typeface="Times New Roman" panose="02020603050405020304" pitchFamily="18" charset="0"/>
              </a:rPr>
              <a:t>Slotermeer</a:t>
            </a:r>
            <a:r>
              <a:rPr lang="en-IN" sz="1400" dirty="0">
                <a:latin typeface="Times New Roman" panose="02020603050405020304" pitchFamily="18" charset="0"/>
                <a:cs typeface="Times New Roman" panose="02020603050405020304" pitchFamily="18" charset="0"/>
              </a:rPr>
              <a:t> </a:t>
            </a:r>
            <a:r>
              <a:rPr lang="en-US" sz="1400" b="0" i="0" dirty="0">
                <a:effectLst/>
                <a:latin typeface="Times New Roman" panose="02020603050405020304" pitchFamily="18" charset="0"/>
                <a:cs typeface="Times New Roman" panose="02020603050405020304" pitchFamily="18" charset="0"/>
              </a:rPr>
              <a:t>offers 172 euros minimum and 480 euros maximum.</a:t>
            </a:r>
          </a:p>
          <a:p>
            <a:pPr algn="just">
              <a:lnSpc>
                <a:spcPct val="150000"/>
              </a:lnSpc>
            </a:pPr>
            <a:endParaRPr lang="en-US" sz="1400" b="0" i="0" dirty="0">
              <a:effectLst/>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sz="1400" b="0" i="0" dirty="0">
                <a:effectLst/>
                <a:latin typeface="Times New Roman" panose="02020603050405020304" pitchFamily="18" charset="0"/>
                <a:cs typeface="Times New Roman" panose="02020603050405020304" pitchFamily="18" charset="0"/>
              </a:rPr>
              <a:t> Shared room prices generally below 200 euros. And </a:t>
            </a:r>
            <a:r>
              <a:rPr lang="en-US" sz="1400" b="0" i="0" dirty="0" err="1">
                <a:effectLst/>
                <a:latin typeface="Times New Roman" panose="02020603050405020304" pitchFamily="18" charset="0"/>
                <a:cs typeface="Times New Roman" panose="02020603050405020304" pitchFamily="18" charset="0"/>
              </a:rPr>
              <a:t>Geuzenveld</a:t>
            </a:r>
            <a:r>
              <a:rPr lang="en-US" sz="1400" b="0" i="0" dirty="0">
                <a:effectLst/>
                <a:latin typeface="Times New Roman" panose="02020603050405020304" pitchFamily="18" charset="0"/>
                <a:cs typeface="Times New Roman" panose="02020603050405020304" pitchFamily="18" charset="0"/>
              </a:rPr>
              <a:t>/</a:t>
            </a:r>
            <a:r>
              <a:rPr lang="en-US" sz="1400" b="0" i="0" dirty="0" err="1">
                <a:effectLst/>
                <a:latin typeface="Times New Roman" panose="02020603050405020304" pitchFamily="18" charset="0"/>
                <a:cs typeface="Times New Roman" panose="02020603050405020304" pitchFamily="18" charset="0"/>
              </a:rPr>
              <a:t>Slotermeer</a:t>
            </a:r>
            <a:r>
              <a:rPr lang="en-US" sz="1400" b="0" i="0" dirty="0">
                <a:effectLst/>
                <a:latin typeface="Times New Roman" panose="02020603050405020304" pitchFamily="18" charset="0"/>
                <a:cs typeface="Times New Roman" panose="02020603050405020304" pitchFamily="18" charset="0"/>
              </a:rPr>
              <a:t>, </a:t>
            </a:r>
            <a:r>
              <a:rPr lang="en-US" sz="1400" b="0" i="0" dirty="0" err="1">
                <a:effectLst/>
                <a:latin typeface="Times New Roman" panose="02020603050405020304" pitchFamily="18" charset="0"/>
                <a:cs typeface="Times New Roman" panose="02020603050405020304" pitchFamily="18" charset="0"/>
              </a:rPr>
              <a:t>Bijlmer</a:t>
            </a:r>
            <a:r>
              <a:rPr lang="en-US" sz="1400" b="0" i="0" dirty="0">
                <a:effectLst/>
                <a:latin typeface="Times New Roman" panose="02020603050405020304" pitchFamily="18" charset="0"/>
                <a:cs typeface="Times New Roman" panose="02020603050405020304" pitchFamily="18" charset="0"/>
              </a:rPr>
              <a:t> Centrum offer under 50 </a:t>
            </a:r>
            <a:r>
              <a:rPr lang="en-US" sz="1400" b="0" i="0" dirty="0" err="1">
                <a:effectLst/>
                <a:latin typeface="Times New Roman" panose="02020603050405020304" pitchFamily="18" charset="0"/>
                <a:cs typeface="Times New Roman" panose="02020603050405020304" pitchFamily="18" charset="0"/>
              </a:rPr>
              <a:t>euros.Westerpark</a:t>
            </a:r>
            <a:r>
              <a:rPr lang="en-US" sz="1400" b="0" i="0" dirty="0">
                <a:effectLst/>
                <a:latin typeface="Times New Roman" panose="02020603050405020304" pitchFamily="18" charset="0"/>
                <a:cs typeface="Times New Roman" panose="02020603050405020304" pitchFamily="18" charset="0"/>
              </a:rPr>
              <a:t> has the highest, reaching up to 400 euros.</a:t>
            </a:r>
          </a:p>
          <a:p>
            <a:pPr algn="just">
              <a:buFont typeface="Arial" panose="020B0604020202020204" pitchFamily="34" charset="0"/>
              <a:buChar char="•"/>
            </a:pPr>
            <a:endParaRPr lang="en-US" sz="1600" b="0" i="0" dirty="0">
              <a:solidFill>
                <a:srgbClr val="24292F"/>
              </a:solidFill>
              <a:effectLst/>
              <a:latin typeface="HrpEmojiFont"/>
            </a:endParaRPr>
          </a:p>
          <a:p>
            <a:endParaRPr lang="en-IN" dirty="0"/>
          </a:p>
        </p:txBody>
      </p:sp>
    </p:spTree>
    <p:extLst>
      <p:ext uri="{BB962C8B-B14F-4D97-AF65-F5344CB8AC3E}">
        <p14:creationId xmlns:p14="http://schemas.microsoft.com/office/powerpoint/2010/main" val="102286507"/>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5FDEB4C-941C-4EBE-9462-062D8A0ADE9E}">
  <ds:schemaRefs>
    <ds:schemaRef ds:uri="http://schemas.microsoft.com/sharepoint/v3/contenttype/forms"/>
  </ds:schemaRefs>
</ds:datastoreItem>
</file>

<file path=customXml/itemProps2.xml><?xml version="1.0" encoding="utf-8"?>
<ds:datastoreItem xmlns:ds="http://schemas.openxmlformats.org/officeDocument/2006/customXml" ds:itemID="{60B414F3-C833-4395-8C69-0E806C518171}">
  <ds:schemaRefs>
    <ds:schemaRef ds:uri="http://purl.org/dc/elements/1.1/"/>
    <ds:schemaRef ds:uri="http://purl.org/dc/dcmitype/"/>
    <ds:schemaRef ds:uri="http://purl.org/dc/terms/"/>
    <ds:schemaRef ds:uri="http://www.w3.org/XML/1998/namespac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16c05727-aa75-4e4a-9b5f-8a80a1165891"/>
    <ds:schemaRef ds:uri="71af3243-3dd4-4a8d-8c0d-dd76da1f02a5"/>
  </ds:schemaRefs>
</ds:datastoreItem>
</file>

<file path=customXml/itemProps3.xml><?xml version="1.0" encoding="utf-8"?>
<ds:datastoreItem xmlns:ds="http://schemas.openxmlformats.org/officeDocument/2006/customXml" ds:itemID="{00B8EF33-82AA-4779-AFAA-C56669D00D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Slice design</Template>
  <TotalTime>0</TotalTime>
  <Words>874</Words>
  <Application>Microsoft Office PowerPoint</Application>
  <PresentationFormat>Widescreen</PresentationFormat>
  <Paragraphs>90</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Century Gothic</vt:lpstr>
      <vt:lpstr>HrpEmojiFont</vt:lpstr>
      <vt:lpstr>Times New Roman</vt:lpstr>
      <vt:lpstr>Wingdings 3</vt:lpstr>
      <vt:lpstr>Slice</vt:lpstr>
      <vt:lpstr>Travel Data Analysis report</vt:lpstr>
      <vt:lpstr>objectives</vt:lpstr>
      <vt:lpstr>Benefits</vt:lpstr>
      <vt:lpstr>Problem definition</vt:lpstr>
      <vt:lpstr>architecture</vt:lpstr>
      <vt:lpstr>TOP EARNERS with respect to HOST id </vt:lpstr>
      <vt:lpstr>MAXIMUM BOOKINGS AMONG DIFFERENT LOCATIONS : </vt:lpstr>
      <vt:lpstr>HOSTS MONTHLY EARNING VS PRICE: </vt:lpstr>
      <vt:lpstr>RELATION BETWEEN PRICE AND LOCATION :</vt:lpstr>
      <vt:lpstr>RELATION BETWEEN QUALITY VS PRICE:</vt:lpstr>
      <vt:lpstr>RELATION BETWEEN PRICE  VS AMENITIES: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2023-12-05T15:50:29Z</dcterms:created>
  <dcterms:modified xsi:type="dcterms:W3CDTF">2023-12-08T05:08:45Z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